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2"/>
  </p:notesMasterIdLst>
  <p:sldIdLst>
    <p:sldId id="256" r:id="rId2"/>
    <p:sldId id="257" r:id="rId3"/>
    <p:sldId id="272" r:id="rId4"/>
    <p:sldId id="261" r:id="rId5"/>
    <p:sldId id="271" r:id="rId6"/>
    <p:sldId id="270" r:id="rId7"/>
    <p:sldId id="273" r:id="rId8"/>
    <p:sldId id="275" r:id="rId9"/>
    <p:sldId id="274" r:id="rId10"/>
    <p:sldId id="276" r:id="rId11"/>
    <p:sldId id="277" r:id="rId12"/>
    <p:sldId id="278" r:id="rId13"/>
    <p:sldId id="262" r:id="rId14"/>
    <p:sldId id="279" r:id="rId15"/>
    <p:sldId id="280" r:id="rId16"/>
    <p:sldId id="282" r:id="rId17"/>
    <p:sldId id="283" r:id="rId18"/>
    <p:sldId id="284" r:id="rId19"/>
    <p:sldId id="285" r:id="rId20"/>
    <p:sldId id="286" r:id="rId21"/>
    <p:sldId id="265" r:id="rId22"/>
    <p:sldId id="288" r:id="rId23"/>
    <p:sldId id="289" r:id="rId24"/>
    <p:sldId id="290" r:id="rId25"/>
    <p:sldId id="291" r:id="rId26"/>
    <p:sldId id="293" r:id="rId27"/>
    <p:sldId id="294" r:id="rId28"/>
    <p:sldId id="292" r:id="rId29"/>
    <p:sldId id="287" r:id="rId30"/>
    <p:sldId id="266" r:id="rId31"/>
    <p:sldId id="299" r:id="rId32"/>
    <p:sldId id="295" r:id="rId33"/>
    <p:sldId id="300" r:id="rId34"/>
    <p:sldId id="301" r:id="rId35"/>
    <p:sldId id="263" r:id="rId36"/>
    <p:sldId id="303" r:id="rId37"/>
    <p:sldId id="296" r:id="rId38"/>
    <p:sldId id="302" r:id="rId39"/>
    <p:sldId id="264" r:id="rId40"/>
    <p:sldId id="304" r:id="rId41"/>
    <p:sldId id="297" r:id="rId42"/>
    <p:sldId id="305" r:id="rId43"/>
    <p:sldId id="307" r:id="rId44"/>
    <p:sldId id="268" r:id="rId45"/>
    <p:sldId id="308" r:id="rId46"/>
    <p:sldId id="309" r:id="rId47"/>
    <p:sldId id="311" r:id="rId48"/>
    <p:sldId id="312" r:id="rId49"/>
    <p:sldId id="314" r:id="rId50"/>
    <p:sldId id="318" r:id="rId51"/>
    <p:sldId id="317" r:id="rId52"/>
    <p:sldId id="267" r:id="rId53"/>
    <p:sldId id="316" r:id="rId54"/>
    <p:sldId id="269" r:id="rId55"/>
    <p:sldId id="319" r:id="rId56"/>
    <p:sldId id="320" r:id="rId57"/>
    <p:sldId id="321" r:id="rId58"/>
    <p:sldId id="322" r:id="rId59"/>
    <p:sldId id="259" r:id="rId60"/>
    <p:sldId id="315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78526"/>
  </p:normalViewPr>
  <p:slideViewPr>
    <p:cSldViewPr snapToGrid="0" snapToObjects="1">
      <p:cViewPr>
        <p:scale>
          <a:sx n="88" d="100"/>
          <a:sy n="88" d="100"/>
        </p:scale>
        <p:origin x="944" y="-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72CD4-761D-2441-BDF1-2D6DEF220E09}" type="datetimeFigureOut">
              <a:rPr lang="en-US" smtClean="0"/>
              <a:t>6/13/18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84E78-FB32-6D49-8B1B-4C6584B51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7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49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Eventos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onblur</a:t>
            </a:r>
            <a:r>
              <a:rPr lang="en-US" dirty="0" smtClean="0"/>
              <a:t>, </a:t>
            </a:r>
            <a:r>
              <a:rPr lang="en-US" dirty="0" err="1" smtClean="0"/>
              <a:t>onclick</a:t>
            </a:r>
            <a:r>
              <a:rPr lang="en-US" dirty="0" smtClean="0"/>
              <a:t>, </a:t>
            </a:r>
            <a:r>
              <a:rPr lang="en-US" dirty="0" err="1" smtClean="0"/>
              <a:t>onchange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onfocus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onkeypress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onkeydown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78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Sangría</a:t>
            </a:r>
            <a:r>
              <a:rPr lang="en-US" dirty="0" smtClean="0"/>
              <a:t> (</a:t>
            </a:r>
            <a:r>
              <a:rPr lang="en-US" dirty="0" err="1" smtClean="0"/>
              <a:t>Indentación</a:t>
            </a:r>
            <a:r>
              <a:rPr lang="en-US" dirty="0" smtClean="0"/>
              <a:t>) </a:t>
            </a:r>
            <a:r>
              <a:rPr lang="en-US" dirty="0" err="1" smtClean="0"/>
              <a:t>clara</a:t>
            </a:r>
            <a:endParaRPr lang="en-US" dirty="0" smtClean="0"/>
          </a:p>
          <a:p>
            <a:r>
              <a:rPr lang="en-US" dirty="0" err="1" smtClean="0"/>
              <a:t>Etiquetas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abren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cierran</a:t>
            </a:r>
            <a:endParaRPr lang="en-US" baseline="0" dirty="0" smtClean="0"/>
          </a:p>
          <a:p>
            <a:r>
              <a:rPr lang="en-US" baseline="0" dirty="0" smtClean="0"/>
              <a:t>Span no </a:t>
            </a:r>
            <a:r>
              <a:rPr lang="en-US" baseline="0" dirty="0" err="1" smtClean="0"/>
              <a:t>tiene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sangría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puede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identificado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el </a:t>
            </a:r>
            <a:r>
              <a:rPr lang="en-US" baseline="0" dirty="0" err="1" smtClean="0"/>
              <a:t>árbol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713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610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Juegos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online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multijugadores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chat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Rotativos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deportiva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Actualizaciones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real de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amigos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14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Client sends the Server a handshake request in the form of a HTTP upgrade header with data about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it’s attempting to connect to.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The Server responds to the request with another HTTP header, this is the last time a HTTP header gets used in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connection. If the handshake was successful, they server sends a HTTP header telling the client it’s switching to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protocol.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Now a constant connection is opened and the client and server can send any number of messages to each other until the connection is closed. These messages only have about 2 bytes of overhead.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4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1737F-4CC9-1F41-A576-007425200133}" type="datetimeFigureOut">
              <a:rPr lang="en-US" smtClean="0"/>
              <a:t>6/13/18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0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es6-features.org/#Constants" TargetMode="External"/><Relationship Id="rId4" Type="http://schemas.openxmlformats.org/officeDocument/2006/relationships/hyperlink" Target="http://kangax.github.io/compat-table/es6/" TargetMode="External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ecma-international.org/ecma-262/6.0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ithub.com/lukehoban/es6features/blob/master/README.md" TargetMode="External"/><Relationship Id="rId3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ref/dom_obj_all.asp" TargetMode="External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w3schools.com/jsref/dom_obj_document.asp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tiff"/><Relationship Id="rId3" Type="http://schemas.openxmlformats.org/officeDocument/2006/relationships/image" Target="../media/image19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tiff"/><Relationship Id="rId3" Type="http://schemas.openxmlformats.org/officeDocument/2006/relationships/image" Target="../media/image22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api.jquery.com/category/events/" TargetMode="External"/><Relationship Id="rId3" Type="http://schemas.openxmlformats.org/officeDocument/2006/relationships/image" Target="../media/image23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api.jquery.com/category/manipulation/" TargetMode="External"/><Relationship Id="rId3" Type="http://schemas.openxmlformats.org/officeDocument/2006/relationships/image" Target="../media/image2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tiff"/><Relationship Id="rId3" Type="http://schemas.openxmlformats.org/officeDocument/2006/relationships/image" Target="../media/image27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tiff"/><Relationship Id="rId3" Type="http://schemas.openxmlformats.org/officeDocument/2006/relationships/image" Target="../media/image29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info.prelert.com/blog/data-interchange-formats-and-performance" TargetMode="External"/><Relationship Id="rId4" Type="http://schemas.openxmlformats.org/officeDocument/2006/relationships/hyperlink" Target="https://www.infoq.com/news/2006/12/json-vs-xml-debate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api.jquery.com/jquery.getjson/" TargetMode="External"/><Relationship Id="rId4" Type="http://schemas.openxmlformats.org/officeDocument/2006/relationships/image" Target="../media/image36.tiff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api.jquery.com/jquery.ajax/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9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WebSocket" TargetMode="External"/><Relationship Id="rId4" Type="http://schemas.openxmlformats.org/officeDocument/2006/relationships/hyperlink" Target="http://demos.fmeserver.com/spatialdashboard/index.html" TargetMode="External"/><Relationship Id="rId5" Type="http://schemas.openxmlformats.org/officeDocument/2006/relationships/image" Target="../media/image41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orlize/WebSocket-Node" TargetMode="External"/><Relationship Id="rId4" Type="http://schemas.openxmlformats.org/officeDocument/2006/relationships/hyperlink" Target="https://github.com/einaros/ws" TargetMode="External"/><Relationship Id="rId5" Type="http://schemas.openxmlformats.org/officeDocument/2006/relationships/hyperlink" Target="http://www.eclipse.org/jetty/" TargetMode="External"/><Relationship Id="rId6" Type="http://schemas.openxmlformats.org/officeDocument/2006/relationships/hyperlink" Target="http://github.com/igrigorik/em-websocket" TargetMode="External"/><Relationship Id="rId7" Type="http://schemas.openxmlformats.org/officeDocument/2006/relationships/hyperlink" Target="http://code.google.com/p/pywebsocket/" TargetMode="External"/><Relationship Id="rId8" Type="http://schemas.openxmlformats.org/officeDocument/2006/relationships/hyperlink" Target="https://github.com/facebook/tornado" TargetMode="External"/><Relationship Id="rId9" Type="http://schemas.openxmlformats.org/officeDocument/2006/relationships/hyperlink" Target="https://github.com/michilu/shirasu" TargetMode="External"/><Relationship Id="rId10" Type="http://schemas.openxmlformats.org/officeDocument/2006/relationships/hyperlink" Target="http://git.warmcat.com/cgi-bin/cgit/libwebsockets/" TargetMode="External"/><Relationship Id="rId11" Type="http://schemas.openxmlformats.org/officeDocument/2006/relationships/hyperlink" Target="http://superwebsocket.codeplex.com/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socket.io/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Modernizr/Modernizr/wiki/HTML5-Cross-Browser-Polyfills" TargetMode="External"/><Relationship Id="rId3" Type="http://schemas.openxmlformats.org/officeDocument/2006/relationships/image" Target="../media/image43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tiff"/><Relationship Id="rId3" Type="http://schemas.openxmlformats.org/officeDocument/2006/relationships/image" Target="../media/image45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tutorialzine.com/2013/08/learn-angularjs-5-examples" TargetMode="External"/><Relationship Id="rId4" Type="http://schemas.openxmlformats.org/officeDocument/2006/relationships/hyperlink" Target="https://tutorialzine.com/2014/07/5-practical-examples-for-learning-facebooks-react-framework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tif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pusher.com/websockets" TargetMode="External"/><Relationship Id="rId4" Type="http://schemas.openxmlformats.org/officeDocument/2006/relationships/hyperlink" Target="https://www.html5rocks.com/es/tutorials/websockets/basics/" TargetMode="External"/><Relationship Id="rId5" Type="http://schemas.openxmlformats.org/officeDocument/2006/relationships/hyperlink" Target="https://developer.mozilla.org/es/docs/WebSockets-840092-dup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engineyard.com/articles/websocket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devsaran.com/blog/10-best-nodejs-frameworks-developers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tiff"/><Relationship Id="rId3" Type="http://schemas.openxmlformats.org/officeDocument/2006/relationships/hyperlink" Target="https://developer.mozilla.org/es/docs/Web/JavaScript/Guide/Introducci%C3%B3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Unidad</a:t>
            </a:r>
            <a:r>
              <a:rPr lang="en-US" dirty="0" smtClean="0"/>
              <a:t> 5 – </a:t>
            </a:r>
            <a:r>
              <a:rPr lang="en-US" dirty="0" err="1" smtClean="0"/>
              <a:t>Programación</a:t>
            </a:r>
            <a:r>
              <a:rPr lang="en-US" dirty="0" smtClean="0"/>
              <a:t> web </a:t>
            </a:r>
            <a:r>
              <a:rPr lang="en-US" dirty="0" err="1" smtClean="0"/>
              <a:t>cliente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EcmaScript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hlinkClick r:id="rId2"/>
              </a:rPr>
              <a:t>Especificación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err="1" smtClean="0"/>
              <a:t>Constantes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Alcance de </a:t>
            </a:r>
            <a:r>
              <a:rPr lang="en-US" dirty="0" err="1" smtClean="0"/>
              <a:t>bloques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Plantillas</a:t>
            </a:r>
            <a:endParaRPr lang="en-US" dirty="0" smtClean="0">
              <a:hlinkClick r:id="rId3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hlinkClick r:id="rId3"/>
              </a:rPr>
              <a:t>Características </a:t>
            </a:r>
            <a:r>
              <a:rPr lang="en-US" dirty="0">
                <a:hlinkClick r:id="rId3"/>
              </a:rPr>
              <a:t>de </a:t>
            </a:r>
            <a:r>
              <a:rPr lang="en-US" dirty="0" smtClean="0">
                <a:hlinkClick r:id="rId3"/>
              </a:rPr>
              <a:t>EcmaScript</a:t>
            </a:r>
            <a:endParaRPr lang="en-US" dirty="0" smtClean="0">
              <a:hlinkClick r:id="rId4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hlinkClick r:id="rId4"/>
              </a:rPr>
              <a:t>Compatibilidad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536" y="2186471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71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Consola</a:t>
            </a:r>
            <a:r>
              <a:rPr lang="en-US" dirty="0" smtClean="0"/>
              <a:t> Web</a:t>
            </a:r>
          </a:p>
          <a:p>
            <a:r>
              <a:rPr lang="en-US" dirty="0" err="1" smtClean="0"/>
              <a:t>Funciones</a:t>
            </a:r>
            <a:endParaRPr lang="en-US" dirty="0" smtClean="0"/>
          </a:p>
          <a:p>
            <a:r>
              <a:rPr lang="en-US" dirty="0" smtClean="0"/>
              <a:t>Variables</a:t>
            </a:r>
          </a:p>
          <a:p>
            <a:pPr lvl="1"/>
            <a:r>
              <a:rPr lang="en-US" dirty="0" err="1"/>
              <a:t>v</a:t>
            </a:r>
            <a:r>
              <a:rPr lang="en-US" dirty="0" err="1" smtClean="0"/>
              <a:t>ar</a:t>
            </a:r>
            <a:r>
              <a:rPr lang="en-US" dirty="0" smtClean="0"/>
              <a:t>, let y </a:t>
            </a:r>
            <a:r>
              <a:rPr lang="en-US" dirty="0" err="1" smtClean="0"/>
              <a:t>const</a:t>
            </a:r>
            <a:endParaRPr lang="en-US" dirty="0" smtClean="0"/>
          </a:p>
          <a:p>
            <a:pPr lvl="1"/>
            <a:r>
              <a:rPr lang="en-US" dirty="0" err="1" smtClean="0"/>
              <a:t>Alcance</a:t>
            </a:r>
            <a:endParaRPr lang="en-US" dirty="0" smtClean="0"/>
          </a:p>
          <a:p>
            <a:r>
              <a:rPr lang="en-US" dirty="0" smtClean="0"/>
              <a:t>BOM y DOM</a:t>
            </a:r>
          </a:p>
          <a:p>
            <a:r>
              <a:rPr lang="en-US" dirty="0" err="1" smtClean="0"/>
              <a:t>Eventos</a:t>
            </a:r>
            <a:endParaRPr lang="en-US" dirty="0" smtClean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datos</a:t>
            </a:r>
            <a:endParaRPr lang="en-US" dirty="0"/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null</a:t>
            </a:r>
          </a:p>
          <a:p>
            <a:pPr lvl="1"/>
            <a:r>
              <a:rPr lang="en-US" dirty="0" smtClean="0"/>
              <a:t>undefined</a:t>
            </a:r>
          </a:p>
          <a:p>
            <a:pPr lvl="1"/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Symbol</a:t>
            </a:r>
          </a:p>
          <a:p>
            <a:pPr lvl="1"/>
            <a:r>
              <a:rPr lang="en-US" dirty="0" smtClean="0"/>
              <a:t>Object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230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286000"/>
            <a:ext cx="3048000" cy="228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97755" y="4710023"/>
            <a:ext cx="3796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hlinkClick r:id="rId2"/>
              </a:rPr>
              <a:t>Características</a:t>
            </a:r>
            <a:r>
              <a:rPr lang="en-US" sz="3200" dirty="0" smtClean="0">
                <a:hlinkClick r:id="rId2"/>
              </a:rPr>
              <a:t> de ES6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4263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Introducción</a:t>
            </a:r>
            <a:r>
              <a:rPr lang="en-US" dirty="0"/>
              <a:t> al DOM de un </a:t>
            </a:r>
            <a:r>
              <a:rPr lang="en-US" dirty="0" err="1"/>
              <a:t>documento</a:t>
            </a:r>
            <a:r>
              <a:rPr lang="en-US" dirty="0"/>
              <a:t> web.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9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D.O.M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D</a:t>
            </a:r>
            <a:r>
              <a:rPr lang="en-US" dirty="0" smtClean="0"/>
              <a:t>ocument </a:t>
            </a:r>
            <a:r>
              <a:rPr lang="en-US" b="1" dirty="0" smtClean="0"/>
              <a:t>O</a:t>
            </a:r>
            <a:r>
              <a:rPr lang="en-US" dirty="0" smtClean="0"/>
              <a:t>bject </a:t>
            </a:r>
            <a:r>
              <a:rPr lang="en-US" b="1" dirty="0" smtClean="0"/>
              <a:t>M</a:t>
            </a:r>
            <a:r>
              <a:rPr lang="en-US" dirty="0" smtClean="0"/>
              <a:t>odel</a:t>
            </a:r>
          </a:p>
          <a:p>
            <a:r>
              <a:rPr lang="en-US" dirty="0" err="1" smtClean="0"/>
              <a:t>Interfaz</a:t>
            </a:r>
            <a:r>
              <a:rPr lang="en-US" dirty="0" smtClean="0"/>
              <a:t> de </a:t>
            </a:r>
            <a:r>
              <a:rPr lang="en-US" dirty="0" err="1" smtClean="0"/>
              <a:t>Programación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(API)</a:t>
            </a:r>
          </a:p>
          <a:p>
            <a:pPr lvl="1"/>
            <a:r>
              <a:rPr lang="en-US" dirty="0" err="1"/>
              <a:t>Estructura</a:t>
            </a:r>
            <a:r>
              <a:rPr lang="en-US" dirty="0"/>
              <a:t> </a:t>
            </a:r>
            <a:r>
              <a:rPr lang="en-US" dirty="0" err="1" smtClean="0"/>
              <a:t>lógica</a:t>
            </a:r>
            <a:r>
              <a:rPr lang="en-US" dirty="0" smtClean="0"/>
              <a:t> (</a:t>
            </a:r>
            <a:r>
              <a:rPr lang="en-US" dirty="0" err="1" smtClean="0"/>
              <a:t>Etiquetas</a:t>
            </a:r>
            <a:r>
              <a:rPr lang="en-US" dirty="0" smtClean="0"/>
              <a:t> </a:t>
            </a:r>
            <a:r>
              <a:rPr lang="en-US" dirty="0" err="1" smtClean="0"/>
              <a:t>jerárquicas</a:t>
            </a:r>
            <a:r>
              <a:rPr lang="en-US" dirty="0"/>
              <a:t>)</a:t>
            </a:r>
            <a:endParaRPr lang="en-US" dirty="0" smtClean="0"/>
          </a:p>
          <a:p>
            <a:pPr lvl="2"/>
            <a:r>
              <a:rPr lang="en-US" dirty="0" smtClean="0"/>
              <a:t>HTML</a:t>
            </a:r>
          </a:p>
          <a:p>
            <a:pPr lvl="2"/>
            <a:r>
              <a:rPr lang="en-US" dirty="0" smtClean="0"/>
              <a:t>XML</a:t>
            </a:r>
          </a:p>
          <a:p>
            <a:pPr lvl="1"/>
            <a:r>
              <a:rPr lang="en-US" dirty="0" err="1" smtClean="0"/>
              <a:t>Conjunto</a:t>
            </a:r>
            <a:r>
              <a:rPr lang="en-US" dirty="0" smtClean="0"/>
              <a:t> de </a:t>
            </a:r>
            <a:r>
              <a:rPr lang="en-US" dirty="0" err="1" smtClean="0"/>
              <a:t>métodos</a:t>
            </a:r>
            <a:endParaRPr lang="en-US" dirty="0" smtClean="0"/>
          </a:p>
          <a:p>
            <a:pPr lvl="2"/>
            <a:r>
              <a:rPr lang="en-US" dirty="0" err="1" smtClean="0"/>
              <a:t>Búsqueda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id, </a:t>
            </a:r>
            <a:r>
              <a:rPr lang="en-US" dirty="0" err="1" smtClean="0"/>
              <a:t>nombre</a:t>
            </a:r>
            <a:r>
              <a:rPr lang="en-US" dirty="0" smtClean="0"/>
              <a:t> de </a:t>
            </a:r>
            <a:r>
              <a:rPr lang="en-US" dirty="0" err="1" smtClean="0"/>
              <a:t>etiqueta</a:t>
            </a:r>
            <a:endParaRPr lang="en-US" dirty="0" smtClean="0"/>
          </a:p>
          <a:p>
            <a:pPr lvl="2"/>
            <a:r>
              <a:rPr lang="en-US" dirty="0" err="1" smtClean="0"/>
              <a:t>Agregar</a:t>
            </a:r>
            <a:r>
              <a:rPr lang="en-US" dirty="0" smtClean="0"/>
              <a:t>, </a:t>
            </a:r>
            <a:r>
              <a:rPr lang="en-US" dirty="0" err="1" smtClean="0"/>
              <a:t>modificar</a:t>
            </a:r>
            <a:r>
              <a:rPr lang="en-US" dirty="0" smtClean="0"/>
              <a:t> y </a:t>
            </a:r>
            <a:r>
              <a:rPr lang="en-US" dirty="0" err="1" smtClean="0"/>
              <a:t>eliminar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contenido</a:t>
            </a:r>
            <a:endParaRPr lang="en-US" dirty="0" smtClean="0"/>
          </a:p>
          <a:p>
            <a:r>
              <a:rPr lang="en-US" dirty="0" err="1" smtClean="0"/>
              <a:t>Interacción</a:t>
            </a:r>
            <a:r>
              <a:rPr lang="en-US" dirty="0" smtClean="0"/>
              <a:t> con ES</a:t>
            </a:r>
          </a:p>
          <a:p>
            <a:pPr lvl="1"/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lenguajes</a:t>
            </a:r>
            <a:r>
              <a:rPr lang="en-US" dirty="0" smtClean="0"/>
              <a:t>: PHP, Ruby, Python, C++, Java, Perl,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Documento: Propiedades y Métodos</a:t>
            </a:r>
            <a:endParaRPr lang="en-US" dirty="0" smtClean="0"/>
          </a:p>
          <a:p>
            <a:r>
              <a:rPr lang="en-US" dirty="0" err="1" smtClean="0">
                <a:hlinkClick r:id="rId3"/>
              </a:rPr>
              <a:t>Elemento</a:t>
            </a:r>
            <a:r>
              <a:rPr lang="en-US" dirty="0" smtClean="0">
                <a:hlinkClick r:id="rId3"/>
              </a:rPr>
              <a:t>(</a:t>
            </a:r>
            <a:r>
              <a:rPr lang="en-US" dirty="0" err="1" smtClean="0">
                <a:hlinkClick r:id="rId3"/>
              </a:rPr>
              <a:t>Nodo</a:t>
            </a:r>
            <a:r>
              <a:rPr lang="en-US" dirty="0" smtClean="0">
                <a:hlinkClick r:id="rId3"/>
              </a:rPr>
              <a:t>): </a:t>
            </a:r>
            <a:r>
              <a:rPr lang="en-US" dirty="0" err="1" smtClean="0">
                <a:hlinkClick r:id="rId3"/>
              </a:rPr>
              <a:t>Propiedades</a:t>
            </a:r>
            <a:r>
              <a:rPr lang="en-US" dirty="0" smtClean="0">
                <a:hlinkClick r:id="rId3"/>
              </a:rPr>
              <a:t> y </a:t>
            </a:r>
            <a:r>
              <a:rPr lang="en-US" dirty="0" err="1" smtClean="0">
                <a:hlinkClick r:id="rId3"/>
              </a:rPr>
              <a:t>Métodos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911" y="2682095"/>
            <a:ext cx="3898089" cy="218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8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7" t="13354" r="36165" b="5335"/>
          <a:stretch/>
        </p:blipFill>
        <p:spPr>
          <a:xfrm>
            <a:off x="119920" y="155322"/>
            <a:ext cx="5231569" cy="61304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3" t="16692" r="19920" b="21073"/>
          <a:stretch/>
        </p:blipFill>
        <p:spPr>
          <a:xfrm>
            <a:off x="5456420" y="832489"/>
            <a:ext cx="6550701" cy="42111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32966" y="155322"/>
            <a:ext cx="5292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/>
              <a:t>Representación</a:t>
            </a:r>
            <a:r>
              <a:rPr lang="en-US" sz="2800" b="1" dirty="0" smtClean="0"/>
              <a:t> de </a:t>
            </a:r>
            <a:r>
              <a:rPr lang="en-US" sz="2800" b="1" dirty="0" err="1" smtClean="0"/>
              <a:t>Árbol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Invertido</a:t>
            </a:r>
            <a:endParaRPr lang="en-US" sz="2800" b="1" dirty="0" smtClean="0"/>
          </a:p>
          <a:p>
            <a:pPr algn="ctr"/>
            <a:r>
              <a:rPr lang="en-US" sz="2800" b="1" dirty="0" smtClean="0"/>
              <a:t>(Document Tree)</a:t>
            </a:r>
            <a:endParaRPr lang="en-US" sz="2800" b="1" dirty="0"/>
          </a:p>
        </p:txBody>
      </p:sp>
      <p:sp>
        <p:nvSpPr>
          <p:cNvPr id="7" name="Right Arrow 6"/>
          <p:cNvSpPr/>
          <p:nvPr/>
        </p:nvSpPr>
        <p:spPr>
          <a:xfrm>
            <a:off x="3612630" y="2653259"/>
            <a:ext cx="1738859" cy="56962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ame 7"/>
          <p:cNvSpPr/>
          <p:nvPr/>
        </p:nvSpPr>
        <p:spPr>
          <a:xfrm>
            <a:off x="9514590" y="3405999"/>
            <a:ext cx="2507521" cy="1896533"/>
          </a:xfrm>
          <a:prstGeom prst="frame">
            <a:avLst>
              <a:gd name="adj1" fmla="val 3572"/>
            </a:avLst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96115" y="5407462"/>
            <a:ext cx="29958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FF0000"/>
                </a:solidFill>
              </a:rPr>
              <a:t>Descendientes</a:t>
            </a:r>
            <a:r>
              <a:rPr lang="en-US" b="1" dirty="0" smtClean="0">
                <a:solidFill>
                  <a:srgbClr val="FF0000"/>
                </a:solidFill>
              </a:rPr>
              <a:t> / Descendants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(</a:t>
            </a:r>
            <a:r>
              <a:rPr lang="en-US" b="1" dirty="0" err="1">
                <a:solidFill>
                  <a:srgbClr val="FF0000"/>
                </a:solidFill>
              </a:rPr>
              <a:t>E</a:t>
            </a:r>
            <a:r>
              <a:rPr lang="en-US" b="1" dirty="0" err="1" smtClean="0">
                <a:solidFill>
                  <a:srgbClr val="FF0000"/>
                </a:solidFill>
              </a:rPr>
              <a:t>lementos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hijos</a:t>
            </a:r>
            <a:r>
              <a:rPr lang="en-US" b="1" dirty="0" smtClean="0">
                <a:solidFill>
                  <a:srgbClr val="FF0000"/>
                </a:solidFill>
              </a:rPr>
              <a:t> / 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Child Elements)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Frame 9"/>
          <p:cNvSpPr/>
          <p:nvPr/>
        </p:nvSpPr>
        <p:spPr>
          <a:xfrm>
            <a:off x="10193311" y="2533338"/>
            <a:ext cx="1079292" cy="767731"/>
          </a:xfrm>
          <a:prstGeom prst="frame">
            <a:avLst>
              <a:gd name="adj1" fmla="val 9429"/>
            </a:avLst>
          </a:prstGeom>
          <a:solidFill>
            <a:schemeClr val="accent6">
              <a:lumMod val="50000"/>
            </a:schemeClr>
          </a:solidFill>
          <a:ln w="31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98571" y="1517675"/>
            <a:ext cx="20687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Padre/parent</a:t>
            </a:r>
          </a:p>
          <a:p>
            <a:pPr algn="ctr"/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en-US" sz="2000" b="1" dirty="0" err="1" smtClean="0">
                <a:solidFill>
                  <a:schemeClr val="accent6">
                    <a:lumMod val="50000"/>
                  </a:schemeClr>
                </a:solidFill>
              </a:rPr>
              <a:t>Elemento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 padre/</a:t>
            </a:r>
            <a:b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Parent Element)</a:t>
            </a:r>
            <a:endParaRPr lang="en-US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44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/>
      <p:bldP spid="10" grpId="0" animBg="1"/>
      <p:bldP spid="11" grpId="0"/>
      <p:bldP spid="1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Navegando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el DOM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</a:t>
            </a:r>
            <a:r>
              <a:rPr lang="en-US" dirty="0" smtClean="0"/>
              <a:t>ocument</a:t>
            </a:r>
          </a:p>
          <a:p>
            <a:pPr lvl="1"/>
            <a:r>
              <a:rPr lang="en-US" dirty="0" err="1" smtClean="0"/>
              <a:t>document.documentElement</a:t>
            </a:r>
            <a:endParaRPr lang="en-US" dirty="0" smtClean="0"/>
          </a:p>
          <a:p>
            <a:r>
              <a:rPr lang="en-US" dirty="0" err="1" smtClean="0"/>
              <a:t>getElementById</a:t>
            </a:r>
            <a:r>
              <a:rPr lang="en-US" dirty="0" smtClean="0"/>
              <a:t>( “  … ” )</a:t>
            </a:r>
          </a:p>
          <a:p>
            <a:pPr lvl="1"/>
            <a:r>
              <a:rPr lang="en-US" b="1" dirty="0" smtClean="0">
                <a:solidFill>
                  <a:srgbClr val="C00000"/>
                </a:solidFill>
              </a:rPr>
              <a:t>“</a:t>
            </a:r>
            <a:r>
              <a:rPr lang="en-US" b="1" dirty="0" err="1" smtClean="0">
                <a:solidFill>
                  <a:srgbClr val="C00000"/>
                </a:solidFill>
              </a:rPr>
              <a:t>contenedor</a:t>
            </a:r>
            <a:r>
              <a:rPr lang="en-US" b="1" dirty="0" smtClean="0">
                <a:solidFill>
                  <a:srgbClr val="C00000"/>
                </a:solidFill>
              </a:rPr>
              <a:t>-principal”</a:t>
            </a:r>
            <a:endParaRPr lang="en-US" b="1" dirty="0">
              <a:solidFill>
                <a:srgbClr val="C00000"/>
              </a:solidFill>
            </a:endParaRPr>
          </a:p>
          <a:p>
            <a:r>
              <a:rPr lang="en-US" dirty="0" err="1" smtClean="0"/>
              <a:t>getElementsByTagName</a:t>
            </a:r>
            <a:r>
              <a:rPr lang="en-US" dirty="0" smtClean="0"/>
              <a:t>( “ … ”)</a:t>
            </a:r>
          </a:p>
          <a:p>
            <a:pPr lvl="1"/>
            <a:r>
              <a:rPr lang="en-US" b="1" dirty="0" smtClean="0">
                <a:solidFill>
                  <a:srgbClr val="C00000"/>
                </a:solidFill>
              </a:rPr>
              <a:t>“div”</a:t>
            </a:r>
          </a:p>
          <a:p>
            <a:pPr lvl="1"/>
            <a:r>
              <a:rPr lang="en-US" dirty="0" err="1" smtClean="0"/>
              <a:t>lista</a:t>
            </a:r>
            <a:r>
              <a:rPr lang="en-US" dirty="0" smtClean="0"/>
              <a:t>[0], </a:t>
            </a:r>
            <a:r>
              <a:rPr lang="en-US" dirty="0" err="1" smtClean="0"/>
              <a:t>lista</a:t>
            </a:r>
            <a:r>
              <a:rPr lang="en-US" dirty="0" smtClean="0"/>
              <a:t>[1]</a:t>
            </a:r>
          </a:p>
          <a:p>
            <a:r>
              <a:rPr lang="en-US" dirty="0" err="1" smtClean="0"/>
              <a:t>getElementsByClassName</a:t>
            </a:r>
            <a:r>
              <a:rPr lang="en-US" dirty="0" smtClean="0"/>
              <a:t>( “…” )</a:t>
            </a:r>
          </a:p>
          <a:p>
            <a:pPr lvl="1"/>
            <a:r>
              <a:rPr lang="en-US" b="1" dirty="0" smtClean="0">
                <a:solidFill>
                  <a:srgbClr val="C00000"/>
                </a:solidFill>
              </a:rPr>
              <a:t>“equal”</a:t>
            </a:r>
          </a:p>
          <a:p>
            <a:r>
              <a:rPr lang="en-US" dirty="0" err="1" smtClean="0"/>
              <a:t>querySelectorAll</a:t>
            </a:r>
            <a:r>
              <a:rPr lang="en-US" dirty="0" smtClean="0"/>
              <a:t> ( “…” )</a:t>
            </a:r>
          </a:p>
          <a:p>
            <a:pPr lvl="1"/>
            <a:r>
              <a:rPr lang="en-US" b="1" dirty="0" smtClean="0">
                <a:solidFill>
                  <a:srgbClr val="C00000"/>
                </a:solidFill>
              </a:rPr>
              <a:t>“div[class=‘caption’] </a:t>
            </a:r>
            <a:r>
              <a:rPr lang="en-US" b="1" dirty="0">
                <a:solidFill>
                  <a:srgbClr val="C00000"/>
                </a:solidFill>
              </a:rPr>
              <a:t>&gt; </a:t>
            </a:r>
            <a:r>
              <a:rPr lang="en-US" b="1" dirty="0" smtClean="0">
                <a:solidFill>
                  <a:srgbClr val="C00000"/>
                </a:solidFill>
              </a:rPr>
              <a:t>h3”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87" y="1825625"/>
            <a:ext cx="54229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5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Atributos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getAttribute</a:t>
            </a:r>
            <a:r>
              <a:rPr lang="en-US" dirty="0" smtClean="0"/>
              <a:t>( “…” )</a:t>
            </a:r>
          </a:p>
          <a:p>
            <a:pPr lvl="1"/>
            <a:r>
              <a:rPr lang="en-US" dirty="0" smtClean="0"/>
              <a:t>Id: “thumb1”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lt y width</a:t>
            </a:r>
          </a:p>
          <a:p>
            <a:pPr lvl="1"/>
            <a:r>
              <a:rPr lang="en-US" dirty="0" smtClean="0"/>
              <a:t>class</a:t>
            </a:r>
          </a:p>
          <a:p>
            <a:r>
              <a:rPr lang="en-US" dirty="0" err="1" smtClean="0"/>
              <a:t>setAttribute</a:t>
            </a:r>
            <a:r>
              <a:rPr lang="en-US" dirty="0" smtClean="0"/>
              <a:t>(“…”, “…”)</a:t>
            </a:r>
          </a:p>
          <a:p>
            <a:pPr lvl="1"/>
            <a:r>
              <a:rPr lang="en-US" dirty="0" smtClean="0"/>
              <a:t>Id: “thumb1”</a:t>
            </a:r>
          </a:p>
          <a:p>
            <a:pPr lvl="1"/>
            <a:r>
              <a:rPr lang="en-US" b="1" dirty="0" smtClean="0"/>
              <a:t>class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“</a:t>
            </a:r>
            <a:r>
              <a:rPr lang="en-US" dirty="0" err="1" smtClean="0"/>
              <a:t>img</a:t>
            </a:r>
            <a:r>
              <a:rPr lang="en-US" dirty="0" smtClean="0"/>
              <a:t>-thumbnail”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8" t="38629" r="57327" b="42056"/>
          <a:stretch/>
        </p:blipFill>
        <p:spPr>
          <a:xfrm>
            <a:off x="5336498" y="1948722"/>
            <a:ext cx="6700598" cy="223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6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InnerHTML</a:t>
            </a:r>
            <a:r>
              <a:rPr lang="en-US" dirty="0" smtClean="0"/>
              <a:t> vs </a:t>
            </a:r>
            <a:r>
              <a:rPr lang="en-US" dirty="0" err="1" smtClean="0"/>
              <a:t>OuterHTML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getElementById</a:t>
            </a:r>
            <a:endParaRPr lang="en-US" dirty="0" smtClean="0"/>
          </a:p>
          <a:p>
            <a:pPr lvl="1"/>
            <a:r>
              <a:rPr lang="en-US" dirty="0" smtClean="0"/>
              <a:t>‘</a:t>
            </a:r>
            <a:r>
              <a:rPr lang="en-US" dirty="0" err="1" smtClean="0"/>
              <a:t>titulo</a:t>
            </a:r>
            <a:r>
              <a:rPr lang="en-US" dirty="0" smtClean="0"/>
              <a:t>’</a:t>
            </a:r>
          </a:p>
          <a:p>
            <a:r>
              <a:rPr lang="en-US" dirty="0" err="1" smtClean="0"/>
              <a:t>InnerHTML</a:t>
            </a:r>
            <a:endParaRPr lang="en-US" dirty="0" smtClean="0"/>
          </a:p>
          <a:p>
            <a:pPr lvl="1"/>
            <a:r>
              <a:rPr lang="en-US" dirty="0" err="1" smtClean="0"/>
              <a:t>Incluye</a:t>
            </a:r>
            <a:r>
              <a:rPr lang="en-US" dirty="0" smtClean="0"/>
              <a:t>: </a:t>
            </a:r>
            <a:r>
              <a:rPr lang="en-US" dirty="0" err="1" smtClean="0"/>
              <a:t>etiquetas</a:t>
            </a:r>
            <a:r>
              <a:rPr lang="en-US" dirty="0" smtClean="0"/>
              <a:t> y </a:t>
            </a:r>
            <a:r>
              <a:rPr lang="en-US" dirty="0" err="1" smtClean="0"/>
              <a:t>texto</a:t>
            </a:r>
            <a:endParaRPr lang="en-US" dirty="0" smtClean="0"/>
          </a:p>
          <a:p>
            <a:pPr lvl="1"/>
            <a:r>
              <a:rPr lang="en-US" dirty="0" smtClean="0"/>
              <a:t>Id: ‘</a:t>
            </a:r>
            <a:r>
              <a:rPr lang="en-US" dirty="0" err="1" smtClean="0"/>
              <a:t>titulo</a:t>
            </a:r>
            <a:r>
              <a:rPr lang="en-US" dirty="0" smtClean="0"/>
              <a:t>’</a:t>
            </a:r>
          </a:p>
          <a:p>
            <a:pPr lvl="1"/>
            <a:r>
              <a:rPr lang="en-US" dirty="0" err="1" smtClean="0"/>
              <a:t>innerHTML</a:t>
            </a:r>
            <a:r>
              <a:rPr lang="en-US" dirty="0" smtClean="0"/>
              <a:t>: ‘</a:t>
            </a:r>
            <a:r>
              <a:rPr lang="en-US" dirty="0" err="1" smtClean="0"/>
              <a:t>CinemaYo</a:t>
            </a:r>
            <a:r>
              <a:rPr lang="en-US" dirty="0" smtClean="0"/>
              <a:t>’</a:t>
            </a:r>
          </a:p>
          <a:p>
            <a:r>
              <a:rPr lang="en-US" dirty="0" err="1" smtClean="0"/>
              <a:t>OuterHTML</a:t>
            </a:r>
            <a:endParaRPr lang="en-US" dirty="0" smtClean="0"/>
          </a:p>
          <a:p>
            <a:pPr lvl="1"/>
            <a:r>
              <a:rPr lang="en-US" dirty="0" err="1" smtClean="0"/>
              <a:t>Incluye</a:t>
            </a:r>
            <a:r>
              <a:rPr lang="en-US" dirty="0" smtClean="0"/>
              <a:t>: </a:t>
            </a:r>
            <a:r>
              <a:rPr lang="en-US" b="1" i="1" dirty="0" smtClean="0"/>
              <a:t>itself</a:t>
            </a:r>
            <a:r>
              <a:rPr lang="en-US" dirty="0" smtClean="0"/>
              <a:t>, </a:t>
            </a:r>
            <a:r>
              <a:rPr lang="en-US" dirty="0" err="1" smtClean="0"/>
              <a:t>etiquetas</a:t>
            </a:r>
            <a:r>
              <a:rPr lang="en-US" dirty="0" smtClean="0"/>
              <a:t> y </a:t>
            </a:r>
            <a:r>
              <a:rPr lang="en-US" dirty="0" err="1" smtClean="0"/>
              <a:t>texto</a:t>
            </a:r>
            <a:endParaRPr lang="en-US" dirty="0" smtClean="0"/>
          </a:p>
          <a:p>
            <a:pPr lvl="1"/>
            <a:r>
              <a:rPr lang="en-US" dirty="0"/>
              <a:t>Id: ‘</a:t>
            </a:r>
            <a:r>
              <a:rPr lang="en-US" dirty="0" err="1"/>
              <a:t>titulo</a:t>
            </a:r>
            <a:r>
              <a:rPr lang="en-US" dirty="0"/>
              <a:t>’</a:t>
            </a:r>
          </a:p>
          <a:p>
            <a:pPr lvl="1"/>
            <a:r>
              <a:rPr lang="en-US" dirty="0" err="1" smtClean="0"/>
              <a:t>outerHTML</a:t>
            </a:r>
            <a:r>
              <a:rPr lang="en-US" dirty="0" smtClean="0"/>
              <a:t>: ‘&lt;h1&gt;</a:t>
            </a:r>
            <a:r>
              <a:rPr lang="en-US" dirty="0" err="1" smtClean="0"/>
              <a:t>CinemaYo</a:t>
            </a:r>
            <a:r>
              <a:rPr lang="en-US" dirty="0" smtClean="0"/>
              <a:t>&lt;/h1&gt;’</a:t>
            </a:r>
          </a:p>
          <a:p>
            <a:r>
              <a:rPr lang="en-US" dirty="0" smtClean="0"/>
              <a:t>¿</a:t>
            </a:r>
            <a:r>
              <a:rPr lang="en-US" dirty="0" err="1" smtClean="0"/>
              <a:t>getElementById</a:t>
            </a:r>
            <a:r>
              <a:rPr lang="en-US" dirty="0" smtClean="0"/>
              <a:t>?</a:t>
            </a:r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317" y="1825625"/>
            <a:ext cx="4445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7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Agregar</a:t>
            </a:r>
            <a:r>
              <a:rPr lang="en-US" dirty="0" smtClean="0"/>
              <a:t>/Remover </a:t>
            </a:r>
            <a:r>
              <a:rPr lang="en-US" dirty="0" err="1" smtClean="0"/>
              <a:t>Elementos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C00000"/>
                </a:solidFill>
              </a:rPr>
              <a:t>createElement</a:t>
            </a:r>
            <a:r>
              <a:rPr lang="en-US" b="1" dirty="0" smtClean="0">
                <a:solidFill>
                  <a:srgbClr val="C00000"/>
                </a:solidFill>
              </a:rPr>
              <a:t>( ‘…’ )</a:t>
            </a:r>
          </a:p>
          <a:p>
            <a:pPr lvl="1"/>
            <a:r>
              <a:rPr lang="en-US" dirty="0" err="1" smtClean="0"/>
              <a:t>Crea</a:t>
            </a:r>
            <a:r>
              <a:rPr lang="en-US" dirty="0" smtClean="0"/>
              <a:t> un </a:t>
            </a:r>
            <a:r>
              <a:rPr lang="en-US" dirty="0" err="1" smtClean="0"/>
              <a:t>nuevo</a:t>
            </a:r>
            <a:r>
              <a:rPr lang="en-US" dirty="0" smtClean="0"/>
              <a:t> </a:t>
            </a:r>
            <a:r>
              <a:rPr lang="en-US" dirty="0" err="1" smtClean="0"/>
              <a:t>nodo</a:t>
            </a:r>
            <a:endParaRPr lang="en-US" dirty="0" smtClean="0"/>
          </a:p>
          <a:p>
            <a:pPr lvl="1"/>
            <a:r>
              <a:rPr lang="en-US" dirty="0" err="1" smtClean="0"/>
              <a:t>Argumento</a:t>
            </a:r>
            <a:r>
              <a:rPr lang="en-US" dirty="0" smtClean="0"/>
              <a:t>: </a:t>
            </a:r>
            <a:r>
              <a:rPr lang="en-US" dirty="0" err="1" smtClean="0"/>
              <a:t>nombre</a:t>
            </a:r>
            <a:r>
              <a:rPr lang="en-US" dirty="0" smtClean="0"/>
              <a:t> de la </a:t>
            </a:r>
            <a:r>
              <a:rPr lang="en-US" dirty="0" err="1" smtClean="0"/>
              <a:t>etiqueta</a:t>
            </a:r>
            <a:endParaRPr lang="en-US" dirty="0" smtClean="0"/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aparece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documento</a:t>
            </a:r>
            <a:endParaRPr lang="en-US" dirty="0" smtClean="0"/>
          </a:p>
          <a:p>
            <a:pPr lvl="1"/>
            <a:r>
              <a:rPr lang="en-US" b="1" i="1" dirty="0" err="1" smtClean="0"/>
              <a:t>Referencia</a:t>
            </a:r>
            <a:r>
              <a:rPr lang="en-US" b="1" i="1" dirty="0" smtClean="0"/>
              <a:t> </a:t>
            </a:r>
            <a:r>
              <a:rPr lang="en-US" b="1" i="1" dirty="0" err="1" smtClean="0"/>
              <a:t>en</a:t>
            </a:r>
            <a:r>
              <a:rPr lang="en-US" b="1" i="1" dirty="0" smtClean="0"/>
              <a:t> </a:t>
            </a:r>
            <a:r>
              <a:rPr lang="en-US" b="1" i="1" dirty="0" err="1" smtClean="0"/>
              <a:t>memoria</a:t>
            </a:r>
            <a:endParaRPr lang="en-US" b="1" i="1" dirty="0" smtClean="0"/>
          </a:p>
          <a:p>
            <a:pPr lvl="1"/>
            <a:endParaRPr lang="en-US" dirty="0"/>
          </a:p>
          <a:p>
            <a:r>
              <a:rPr lang="en-US" b="1" dirty="0" err="1" smtClean="0">
                <a:solidFill>
                  <a:srgbClr val="C00000"/>
                </a:solidFill>
              </a:rPr>
              <a:t>createTextNode</a:t>
            </a:r>
            <a:r>
              <a:rPr lang="en-US" b="1" dirty="0" smtClean="0">
                <a:solidFill>
                  <a:srgbClr val="C00000"/>
                </a:solidFill>
              </a:rPr>
              <a:t>( ‘…’ )</a:t>
            </a:r>
          </a:p>
          <a:p>
            <a:pPr lvl="1"/>
            <a:r>
              <a:rPr lang="en-US" dirty="0" err="1" smtClean="0"/>
              <a:t>Crea</a:t>
            </a:r>
            <a:r>
              <a:rPr lang="en-US" dirty="0" smtClean="0"/>
              <a:t> un </a:t>
            </a:r>
            <a:r>
              <a:rPr lang="en-US" dirty="0" err="1" smtClean="0"/>
              <a:t>nodo</a:t>
            </a:r>
            <a:r>
              <a:rPr lang="en-US" dirty="0" smtClean="0"/>
              <a:t> con </a:t>
            </a:r>
            <a:r>
              <a:rPr lang="en-US" dirty="0" err="1" smtClean="0"/>
              <a:t>texto</a:t>
            </a:r>
            <a:endParaRPr lang="en-US" dirty="0" smtClean="0"/>
          </a:p>
          <a:p>
            <a:pPr lvl="1"/>
            <a:r>
              <a:rPr lang="en-US" dirty="0" err="1" smtClean="0"/>
              <a:t>Argumento</a:t>
            </a:r>
            <a:r>
              <a:rPr lang="en-US" dirty="0" smtClean="0"/>
              <a:t>: </a:t>
            </a:r>
            <a:r>
              <a:rPr lang="en-US" dirty="0" err="1" smtClean="0"/>
              <a:t>texto</a:t>
            </a:r>
            <a:endParaRPr lang="en-US" dirty="0" smtClean="0"/>
          </a:p>
          <a:p>
            <a:pPr lvl="1"/>
            <a:r>
              <a:rPr lang="en-US" b="1" i="1" dirty="0" err="1"/>
              <a:t>Referencia</a:t>
            </a:r>
            <a:r>
              <a:rPr lang="en-US" b="1" i="1" dirty="0"/>
              <a:t> </a:t>
            </a:r>
            <a:r>
              <a:rPr lang="en-US" b="1" i="1" dirty="0" err="1"/>
              <a:t>en</a:t>
            </a:r>
            <a:r>
              <a:rPr lang="en-US" b="1" i="1" dirty="0"/>
              <a:t> </a:t>
            </a:r>
            <a:r>
              <a:rPr lang="en-US" b="1" i="1" dirty="0" err="1" smtClean="0"/>
              <a:t>memoria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C00000"/>
                </a:solidFill>
              </a:rPr>
              <a:t>appendChild</a:t>
            </a:r>
            <a:r>
              <a:rPr lang="en-US" b="1" dirty="0" smtClean="0">
                <a:solidFill>
                  <a:srgbClr val="C00000"/>
                </a:solidFill>
              </a:rPr>
              <a:t>(</a:t>
            </a:r>
            <a:r>
              <a:rPr lang="en-US" dirty="0" smtClean="0"/>
              <a:t> </a:t>
            </a:r>
            <a:r>
              <a:rPr lang="en-US" b="1" i="1" dirty="0" err="1" smtClean="0">
                <a:solidFill>
                  <a:schemeClr val="accent6">
                    <a:lumMod val="50000"/>
                  </a:schemeClr>
                </a:solidFill>
              </a:rPr>
              <a:t>nodo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)</a:t>
            </a:r>
          </a:p>
          <a:p>
            <a:pPr lvl="1"/>
            <a:r>
              <a:rPr lang="en-US" dirty="0" err="1" smtClean="0"/>
              <a:t>Agrega</a:t>
            </a:r>
            <a:r>
              <a:rPr lang="en-US" dirty="0" smtClean="0"/>
              <a:t> un </a:t>
            </a:r>
            <a:r>
              <a:rPr lang="en-US" dirty="0" err="1" smtClean="0"/>
              <a:t>nodo</a:t>
            </a:r>
            <a:r>
              <a:rPr lang="en-US" dirty="0" smtClean="0"/>
              <a:t> al final del </a:t>
            </a:r>
            <a:r>
              <a:rPr lang="en-US" dirty="0" err="1" smtClean="0"/>
              <a:t>nodo</a:t>
            </a:r>
            <a:endParaRPr lang="en-US" dirty="0" smtClean="0"/>
          </a:p>
          <a:p>
            <a:pPr lvl="1"/>
            <a:r>
              <a:rPr lang="en-US" dirty="0" err="1" smtClean="0"/>
              <a:t>Argumento</a:t>
            </a:r>
            <a:r>
              <a:rPr lang="en-US" dirty="0" smtClean="0"/>
              <a:t>: </a:t>
            </a:r>
            <a:r>
              <a:rPr lang="en-US" dirty="0" err="1" smtClean="0"/>
              <a:t>nodo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b="1" dirty="0" err="1" smtClean="0">
                <a:solidFill>
                  <a:srgbClr val="C00000"/>
                </a:solidFill>
              </a:rPr>
              <a:t>insertBefore</a:t>
            </a:r>
            <a:r>
              <a:rPr lang="en-US" b="1" dirty="0" smtClean="0">
                <a:solidFill>
                  <a:srgbClr val="C00000"/>
                </a:solidFill>
              </a:rPr>
              <a:t>(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nodo1</a:t>
            </a:r>
            <a:r>
              <a:rPr lang="en-US" b="1" i="1" dirty="0" smtClean="0">
                <a:solidFill>
                  <a:srgbClr val="C00000"/>
                </a:solidFill>
              </a:rPr>
              <a:t>,</a:t>
            </a: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 nodo2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)</a:t>
            </a:r>
          </a:p>
          <a:p>
            <a:pPr lvl="1"/>
            <a:r>
              <a:rPr lang="en-US" dirty="0" err="1" smtClean="0"/>
              <a:t>Inserta</a:t>
            </a:r>
            <a:r>
              <a:rPr lang="en-US" dirty="0" smtClean="0"/>
              <a:t> un </a:t>
            </a:r>
            <a:r>
              <a:rPr lang="en-US" dirty="0" err="1" smtClean="0"/>
              <a:t>elemento</a:t>
            </a:r>
            <a:r>
              <a:rPr lang="en-US" dirty="0" smtClean="0"/>
              <a:t> antes de </a:t>
            </a:r>
            <a:r>
              <a:rPr lang="en-US" dirty="0" err="1" smtClean="0"/>
              <a:t>otro</a:t>
            </a:r>
            <a:endParaRPr lang="en-US" dirty="0"/>
          </a:p>
          <a:p>
            <a:pPr lvl="1"/>
            <a:r>
              <a:rPr lang="en-US" dirty="0" err="1"/>
              <a:t>Argumento</a:t>
            </a:r>
            <a:r>
              <a:rPr lang="en-US" dirty="0"/>
              <a:t>: </a:t>
            </a:r>
            <a:r>
              <a:rPr lang="en-US" dirty="0" smtClean="0"/>
              <a:t>nodo1 y nodo2. </a:t>
            </a:r>
          </a:p>
          <a:p>
            <a:pPr lvl="1"/>
            <a:r>
              <a:rPr lang="en-US" b="1" dirty="0" smtClean="0"/>
              <a:t>nodo2</a:t>
            </a:r>
            <a:r>
              <a:rPr lang="en-US" dirty="0" smtClean="0"/>
              <a:t> </a:t>
            </a:r>
            <a:r>
              <a:rPr lang="en-US" dirty="0" err="1" smtClean="0"/>
              <a:t>insertado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padre.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3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Contenido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Lenguaje</a:t>
            </a:r>
            <a:r>
              <a:rPr lang="en-US" dirty="0"/>
              <a:t> de </a:t>
            </a:r>
            <a:r>
              <a:rPr lang="en-US" dirty="0" err="1"/>
              <a:t>programación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cliente</a:t>
            </a:r>
            <a:r>
              <a:rPr lang="en-US" dirty="0"/>
              <a:t> (</a:t>
            </a:r>
            <a:r>
              <a:rPr lang="en-US" dirty="0" err="1"/>
              <a:t>sintaxis</a:t>
            </a:r>
            <a:r>
              <a:rPr lang="en-US" dirty="0"/>
              <a:t>, </a:t>
            </a:r>
            <a:r>
              <a:rPr lang="en-US" dirty="0" err="1"/>
              <a:t>controles</a:t>
            </a:r>
            <a:r>
              <a:rPr lang="en-US" dirty="0"/>
              <a:t>, </a:t>
            </a:r>
            <a:r>
              <a:rPr lang="en-US" dirty="0" err="1"/>
              <a:t>funciones</a:t>
            </a:r>
            <a:r>
              <a:rPr lang="en-US" dirty="0"/>
              <a:t>, </a:t>
            </a:r>
            <a:r>
              <a:rPr lang="en-US" dirty="0" err="1"/>
              <a:t>librerías</a:t>
            </a:r>
            <a:r>
              <a:rPr lang="en-US" dirty="0"/>
              <a:t>).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Compatibilidad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múltiples</a:t>
            </a:r>
            <a:r>
              <a:rPr lang="en-US" dirty="0"/>
              <a:t> </a:t>
            </a:r>
            <a:r>
              <a:rPr lang="en-US" dirty="0" err="1"/>
              <a:t>navegadores</a:t>
            </a:r>
            <a:r>
              <a:rPr lang="en-US" dirty="0"/>
              <a:t> (</a:t>
            </a:r>
            <a:r>
              <a:rPr lang="en-US" dirty="0" err="1"/>
              <a:t>ej</a:t>
            </a:r>
            <a:r>
              <a:rPr lang="en-US" dirty="0"/>
              <a:t>. </a:t>
            </a:r>
            <a:r>
              <a:rPr lang="en-US" dirty="0" err="1"/>
              <a:t>polyfills</a:t>
            </a:r>
            <a:r>
              <a:rPr lang="en-US" dirty="0"/>
              <a:t>).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Introducción</a:t>
            </a:r>
            <a:r>
              <a:rPr lang="en-US" dirty="0"/>
              <a:t> al DOM de un </a:t>
            </a:r>
            <a:r>
              <a:rPr lang="en-US" dirty="0" err="1"/>
              <a:t>documento</a:t>
            </a:r>
            <a:r>
              <a:rPr lang="en-US" dirty="0"/>
              <a:t> web.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Manejo</a:t>
            </a:r>
            <a:r>
              <a:rPr lang="en-US" dirty="0"/>
              <a:t> de </a:t>
            </a:r>
            <a:r>
              <a:rPr lang="en-US" dirty="0" err="1"/>
              <a:t>eventos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DOM.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Introducción</a:t>
            </a:r>
            <a:r>
              <a:rPr lang="en-US" dirty="0"/>
              <a:t> a AJAX.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Formatos</a:t>
            </a:r>
            <a:r>
              <a:rPr lang="en-US" dirty="0"/>
              <a:t> de </a:t>
            </a:r>
            <a:r>
              <a:rPr lang="en-US" dirty="0" err="1"/>
              <a:t>intercambio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(</a:t>
            </a:r>
            <a:r>
              <a:rPr lang="en-US" dirty="0" err="1"/>
              <a:t>ej</a:t>
            </a:r>
            <a:r>
              <a:rPr lang="en-US" dirty="0"/>
              <a:t>.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plano</a:t>
            </a:r>
            <a:r>
              <a:rPr lang="en-US" dirty="0"/>
              <a:t>, XML, JSON).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Manipulación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AJAX.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Intercambio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dirty="0"/>
              <a:t> real (</a:t>
            </a:r>
            <a:r>
              <a:rPr lang="en-US" dirty="0" err="1"/>
              <a:t>ej</a:t>
            </a:r>
            <a:r>
              <a:rPr lang="en-US" dirty="0"/>
              <a:t>. </a:t>
            </a:r>
            <a:r>
              <a:rPr lang="en-US" dirty="0" err="1"/>
              <a:t>websockets</a:t>
            </a:r>
            <a:r>
              <a:rPr lang="en-US" dirty="0"/>
              <a:t>).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Arquitectura</a:t>
            </a:r>
            <a:r>
              <a:rPr lang="en-US" dirty="0"/>
              <a:t> web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cliente</a:t>
            </a:r>
            <a:r>
              <a:rPr lang="en-US" dirty="0"/>
              <a:t> (</a:t>
            </a:r>
            <a:r>
              <a:rPr lang="en-US" dirty="0" err="1"/>
              <a:t>ej</a:t>
            </a:r>
            <a:r>
              <a:rPr lang="en-US" dirty="0"/>
              <a:t>. Angular, </a:t>
            </a:r>
            <a:r>
              <a:rPr lang="en-US" dirty="0" err="1"/>
              <a:t>ReactJS</a:t>
            </a:r>
            <a:r>
              <a:rPr lang="en-US" dirty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65543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ReplaceChild</a:t>
            </a:r>
            <a:r>
              <a:rPr lang="en-US" dirty="0" smtClean="0"/>
              <a:t> vs </a:t>
            </a:r>
            <a:r>
              <a:rPr lang="en-US" dirty="0" err="1" smtClean="0"/>
              <a:t>RemoveChild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C00000"/>
                </a:solidFill>
              </a:rPr>
              <a:t>replaceChild</a:t>
            </a:r>
            <a:r>
              <a:rPr lang="en-US" b="1" dirty="0" smtClean="0">
                <a:solidFill>
                  <a:srgbClr val="C00000"/>
                </a:solidFill>
              </a:rPr>
              <a:t>(</a:t>
            </a:r>
            <a:r>
              <a:rPr lang="en-US" dirty="0" smtClean="0"/>
              <a:t> </a:t>
            </a:r>
            <a:r>
              <a:rPr lang="en-US" b="1" i="1" dirty="0">
                <a:solidFill>
                  <a:schemeClr val="accent6">
                    <a:lumMod val="50000"/>
                  </a:schemeClr>
                </a:solidFill>
              </a:rPr>
              <a:t>nodo1</a:t>
            </a:r>
            <a:r>
              <a:rPr lang="en-US" b="1" i="1" dirty="0">
                <a:solidFill>
                  <a:srgbClr val="C00000"/>
                </a:solidFill>
              </a:rPr>
              <a:t>,</a:t>
            </a:r>
            <a:r>
              <a:rPr lang="en-US" b="1" i="1" dirty="0">
                <a:solidFill>
                  <a:schemeClr val="accent6">
                    <a:lumMod val="50000"/>
                  </a:schemeClr>
                </a:solidFill>
              </a:rPr>
              <a:t> nodo2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)</a:t>
            </a:r>
            <a:endParaRPr lang="en-US" dirty="0" smtClean="0"/>
          </a:p>
          <a:p>
            <a:pPr lvl="1"/>
            <a:r>
              <a:rPr lang="en-US" dirty="0" err="1" smtClean="0"/>
              <a:t>Reemplaza</a:t>
            </a:r>
            <a:r>
              <a:rPr lang="en-US" dirty="0" smtClean="0"/>
              <a:t> un </a:t>
            </a:r>
            <a:r>
              <a:rPr lang="en-US" dirty="0" err="1" smtClean="0"/>
              <a:t>nodo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otro</a:t>
            </a:r>
            <a:endParaRPr lang="en-US" dirty="0" smtClean="0"/>
          </a:p>
          <a:p>
            <a:pPr lvl="1"/>
            <a:r>
              <a:rPr lang="en-US" dirty="0" err="1" smtClean="0"/>
              <a:t>Argumentos</a:t>
            </a:r>
            <a:r>
              <a:rPr lang="en-US" dirty="0" smtClean="0"/>
              <a:t>: nodo1 y nodo2</a:t>
            </a:r>
          </a:p>
          <a:p>
            <a:pPr lvl="2"/>
            <a:r>
              <a:rPr lang="en-US" dirty="0" smtClean="0"/>
              <a:t>nodo1: </a:t>
            </a:r>
            <a:r>
              <a:rPr lang="en-US" dirty="0" err="1" smtClean="0"/>
              <a:t>nuevo</a:t>
            </a:r>
            <a:r>
              <a:rPr lang="en-US" dirty="0" smtClean="0"/>
              <a:t> </a:t>
            </a:r>
            <a:r>
              <a:rPr lang="en-US" dirty="0" err="1" smtClean="0"/>
              <a:t>nodo</a:t>
            </a:r>
            <a:endParaRPr lang="en-US" dirty="0" smtClean="0"/>
          </a:p>
          <a:p>
            <a:pPr lvl="2"/>
            <a:r>
              <a:rPr lang="en-US" dirty="0"/>
              <a:t>n</a:t>
            </a:r>
            <a:r>
              <a:rPr lang="en-US" dirty="0" smtClean="0"/>
              <a:t>odo2: </a:t>
            </a:r>
            <a:r>
              <a:rPr lang="en-US" dirty="0" err="1" smtClean="0"/>
              <a:t>previamente</a:t>
            </a:r>
            <a:r>
              <a:rPr lang="en-US" dirty="0" smtClean="0"/>
              <a:t> </a:t>
            </a:r>
            <a:r>
              <a:rPr lang="en-US" dirty="0" err="1" smtClean="0"/>
              <a:t>insertado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C00000"/>
                </a:solidFill>
              </a:rPr>
              <a:t>removeChild</a:t>
            </a:r>
            <a:r>
              <a:rPr lang="en-US" b="1" dirty="0">
                <a:solidFill>
                  <a:srgbClr val="C00000"/>
                </a:solidFill>
              </a:rPr>
              <a:t>(</a:t>
            </a:r>
            <a:r>
              <a:rPr lang="en-US" dirty="0"/>
              <a:t> </a:t>
            </a:r>
            <a:r>
              <a:rPr lang="en-US" b="1" i="1" dirty="0" err="1" smtClean="0">
                <a:solidFill>
                  <a:schemeClr val="accent6">
                    <a:lumMod val="50000"/>
                  </a:schemeClr>
                </a:solidFill>
              </a:rPr>
              <a:t>nodo</a:t>
            </a:r>
            <a:r>
              <a:rPr lang="en-US" b="1" i="1" dirty="0" smtClean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)</a:t>
            </a:r>
            <a:endParaRPr lang="en-US" dirty="0" smtClean="0"/>
          </a:p>
          <a:p>
            <a:pPr lvl="1"/>
            <a:r>
              <a:rPr lang="en-US" dirty="0" err="1" smtClean="0"/>
              <a:t>Remueve</a:t>
            </a:r>
            <a:r>
              <a:rPr lang="en-US" dirty="0" smtClean="0"/>
              <a:t> un </a:t>
            </a:r>
            <a:r>
              <a:rPr lang="en-US" dirty="0" err="1" smtClean="0"/>
              <a:t>nodo</a:t>
            </a:r>
            <a:r>
              <a:rPr lang="en-US" dirty="0" smtClean="0"/>
              <a:t> </a:t>
            </a:r>
            <a:r>
              <a:rPr lang="en-US" dirty="0" err="1" smtClean="0"/>
              <a:t>hijo</a:t>
            </a:r>
            <a:endParaRPr lang="en-US" dirty="0" smtClean="0"/>
          </a:p>
          <a:p>
            <a:pPr lvl="1"/>
            <a:r>
              <a:rPr lang="en-US" dirty="0" err="1" smtClean="0"/>
              <a:t>Argumento</a:t>
            </a:r>
            <a:r>
              <a:rPr lang="en-US" dirty="0" smtClean="0"/>
              <a:t>: </a:t>
            </a:r>
            <a:r>
              <a:rPr lang="en-US" dirty="0" err="1" smtClean="0"/>
              <a:t>nodo</a:t>
            </a:r>
            <a:endParaRPr lang="en-US" dirty="0" smtClean="0"/>
          </a:p>
          <a:p>
            <a:pPr lvl="2"/>
            <a:r>
              <a:rPr lang="en-US" dirty="0" err="1"/>
              <a:t>n</a:t>
            </a:r>
            <a:r>
              <a:rPr lang="en-US" dirty="0" err="1" smtClean="0"/>
              <a:t>odo</a:t>
            </a:r>
            <a:r>
              <a:rPr lang="en-US" dirty="0" smtClean="0"/>
              <a:t>: </a:t>
            </a:r>
            <a:r>
              <a:rPr lang="en-US" dirty="0" err="1" smtClean="0"/>
              <a:t>previamente</a:t>
            </a:r>
            <a:r>
              <a:rPr lang="en-US" dirty="0" smtClean="0"/>
              <a:t> </a:t>
            </a:r>
            <a:r>
              <a:rPr lang="en-US" dirty="0" err="1" smtClean="0"/>
              <a:t>existe</a:t>
            </a:r>
            <a:r>
              <a:rPr lang="en-US" dirty="0" smtClean="0"/>
              <a:t> y </a:t>
            </a:r>
            <a:r>
              <a:rPr lang="en-US" dirty="0" err="1" smtClean="0"/>
              <a:t>será</a:t>
            </a:r>
            <a:r>
              <a:rPr lang="en-US" dirty="0" smtClean="0"/>
              <a:t> </a:t>
            </a:r>
            <a:r>
              <a:rPr lang="en-US" dirty="0" err="1" smtClean="0"/>
              <a:t>removido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97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Manejo</a:t>
            </a:r>
            <a:r>
              <a:rPr lang="en-US" dirty="0"/>
              <a:t> de </a:t>
            </a:r>
            <a:r>
              <a:rPr lang="en-US" dirty="0" err="1"/>
              <a:t>eventos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DOM.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7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Objeto</a:t>
            </a:r>
            <a:r>
              <a:rPr lang="en-US" dirty="0" smtClean="0"/>
              <a:t>: </a:t>
            </a:r>
            <a:r>
              <a:rPr lang="en-US" dirty="0" err="1" smtClean="0"/>
              <a:t>ventana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ES </a:t>
            </a: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manipular</a:t>
            </a:r>
            <a:r>
              <a:rPr lang="en-US" dirty="0" smtClean="0"/>
              <a:t> el </a:t>
            </a:r>
            <a:r>
              <a:rPr lang="en-US" dirty="0" err="1" smtClean="0"/>
              <a:t>navegador</a:t>
            </a:r>
            <a:endParaRPr lang="en-US" dirty="0" smtClean="0"/>
          </a:p>
          <a:p>
            <a:r>
              <a:rPr lang="en-US" dirty="0" err="1" smtClean="0"/>
              <a:t>Objeto</a:t>
            </a:r>
            <a:r>
              <a:rPr lang="en-US" dirty="0" smtClean="0"/>
              <a:t>: </a:t>
            </a:r>
            <a:r>
              <a:rPr lang="en-US" b="1" dirty="0" smtClean="0"/>
              <a:t>window</a:t>
            </a:r>
          </a:p>
          <a:p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54" y="1825625"/>
            <a:ext cx="5531370" cy="321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0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Eventos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91733" y="1419788"/>
            <a:ext cx="8856133" cy="46115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err="1" smtClean="0"/>
              <a:t>Evento</a:t>
            </a:r>
            <a:r>
              <a:rPr lang="en-US" b="1" dirty="0" smtClean="0"/>
              <a:t>:</a:t>
            </a:r>
            <a:r>
              <a:rPr lang="en-US" dirty="0" smtClean="0"/>
              <a:t> </a:t>
            </a:r>
            <a:r>
              <a:rPr lang="en-US" dirty="0" err="1" smtClean="0"/>
              <a:t>detectado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ES</a:t>
            </a:r>
          </a:p>
          <a:p>
            <a:pPr lvl="1"/>
            <a:r>
              <a:rPr lang="en-US" dirty="0" err="1" smtClean="0"/>
              <a:t>Carga</a:t>
            </a:r>
            <a:r>
              <a:rPr lang="en-US" dirty="0" smtClean="0"/>
              <a:t> del </a:t>
            </a:r>
            <a:r>
              <a:rPr lang="en-US" dirty="0" err="1" smtClean="0"/>
              <a:t>documento</a:t>
            </a:r>
            <a:endParaRPr lang="en-US" dirty="0" smtClean="0"/>
          </a:p>
          <a:p>
            <a:pPr lvl="1"/>
            <a:r>
              <a:rPr lang="en-US" dirty="0" err="1" smtClean="0"/>
              <a:t>Clic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un </a:t>
            </a:r>
            <a:r>
              <a:rPr lang="en-US" dirty="0" err="1" smtClean="0"/>
              <a:t>elemento</a:t>
            </a:r>
            <a:endParaRPr lang="en-US" dirty="0" smtClean="0"/>
          </a:p>
          <a:p>
            <a:pPr lvl="1"/>
            <a:r>
              <a:rPr lang="en-US" dirty="0" err="1" smtClean="0"/>
              <a:t>Etc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367" y="1825625"/>
            <a:ext cx="6655633" cy="32896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21600" y="5115253"/>
            <a:ext cx="25452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/>
              <a:t>Event biding</a:t>
            </a:r>
          </a:p>
          <a:p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2454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err="1" smtClean="0"/>
              <a:t>Controlador</a:t>
            </a:r>
            <a:r>
              <a:rPr lang="en-US" dirty="0" smtClean="0"/>
              <a:t> de </a:t>
            </a:r>
            <a:r>
              <a:rPr lang="en-US" dirty="0" err="1" smtClean="0"/>
              <a:t>eventos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(Event handler)</a:t>
            </a:r>
            <a:endParaRPr lang="en-US" dirty="0"/>
          </a:p>
        </p:txBody>
      </p:sp>
      <p:sp>
        <p:nvSpPr>
          <p:cNvPr id="10" name="Vertical Text Placeholder 9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4" t="19663" r="34007" b="11919"/>
          <a:stretch/>
        </p:blipFill>
        <p:spPr>
          <a:xfrm>
            <a:off x="838200" y="365125"/>
            <a:ext cx="7734300" cy="588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875" y="3802363"/>
            <a:ext cx="4062336" cy="2553468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Manejadores</a:t>
            </a:r>
            <a:r>
              <a:rPr lang="en-US" dirty="0" smtClean="0"/>
              <a:t> de </a:t>
            </a:r>
            <a:r>
              <a:rPr lang="en-US" dirty="0" err="1" smtClean="0"/>
              <a:t>eventos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DOM </a:t>
            </a:r>
            <a:r>
              <a:rPr lang="en-US" dirty="0" err="1" smtClean="0"/>
              <a:t>Propiedades</a:t>
            </a:r>
            <a:endParaRPr lang="en-US" dirty="0" smtClean="0"/>
          </a:p>
          <a:p>
            <a:r>
              <a:rPr lang="en-US" dirty="0" err="1" smtClean="0"/>
              <a:t>Reacción</a:t>
            </a:r>
            <a:r>
              <a:rPr lang="en-US" dirty="0" smtClean="0"/>
              <a:t> a </a:t>
            </a:r>
            <a:r>
              <a:rPr lang="en-US" dirty="0" err="1" smtClean="0"/>
              <a:t>eventos</a:t>
            </a:r>
            <a:endParaRPr lang="en-US" dirty="0" smtClean="0"/>
          </a:p>
          <a:p>
            <a:r>
              <a:rPr lang="en-US" dirty="0" err="1" smtClean="0"/>
              <a:t>Eventos</a:t>
            </a:r>
            <a:endParaRPr lang="en-US" dirty="0" smtClean="0"/>
          </a:p>
          <a:p>
            <a:pPr lvl="1"/>
            <a:r>
              <a:rPr lang="en-US" dirty="0" err="1" smtClean="0"/>
              <a:t>Acciones</a:t>
            </a:r>
            <a:endParaRPr lang="en-US" dirty="0" smtClean="0"/>
          </a:p>
          <a:p>
            <a:pPr lvl="1"/>
            <a:r>
              <a:rPr lang="en-US" dirty="0" err="1" smtClean="0"/>
              <a:t>Elementos</a:t>
            </a:r>
            <a:endParaRPr lang="en-US" dirty="0" smtClean="0"/>
          </a:p>
          <a:p>
            <a:r>
              <a:rPr lang="en-US" dirty="0" err="1" smtClean="0"/>
              <a:t>Relacionados</a:t>
            </a:r>
            <a:r>
              <a:rPr lang="en-US" dirty="0" smtClean="0"/>
              <a:t> con el </a:t>
            </a:r>
            <a:r>
              <a:rPr lang="en-US" dirty="0" err="1" smtClean="0"/>
              <a:t>evento</a:t>
            </a:r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187" y="1027906"/>
            <a:ext cx="5274808" cy="256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0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Reacción</a:t>
            </a:r>
            <a:r>
              <a:rPr lang="en-US" dirty="0" smtClean="0"/>
              <a:t> a </a:t>
            </a:r>
            <a:r>
              <a:rPr lang="en-US" dirty="0" err="1" smtClean="0"/>
              <a:t>eventos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9788" y="3785734"/>
            <a:ext cx="5157787" cy="823912"/>
          </a:xfrm>
        </p:spPr>
        <p:txBody>
          <a:bodyPr/>
          <a:lstStyle/>
          <a:p>
            <a:r>
              <a:rPr lang="en-US" dirty="0" err="1" smtClean="0"/>
              <a:t>Método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39788" y="4609646"/>
            <a:ext cx="5157787" cy="148635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000" dirty="0" err="1" smtClean="0"/>
              <a:t>elemento.</a:t>
            </a:r>
            <a:r>
              <a:rPr lang="en-US" sz="2000" b="1" i="1" dirty="0" err="1" smtClean="0">
                <a:solidFill>
                  <a:srgbClr val="C00000"/>
                </a:solidFill>
              </a:rPr>
              <a:t>eventHandler</a:t>
            </a:r>
            <a:r>
              <a:rPr lang="en-US" sz="2000" b="1" i="1" dirty="0" smtClean="0">
                <a:solidFill>
                  <a:srgbClr val="C00000"/>
                </a:solidFill>
              </a:rPr>
              <a:t> </a:t>
            </a:r>
            <a:r>
              <a:rPr lang="en-US" sz="2000" dirty="0" smtClean="0"/>
              <a:t>= </a:t>
            </a:r>
            <a:r>
              <a:rPr lang="en-US" sz="2000" dirty="0" err="1" smtClean="0"/>
              <a:t>función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err="1"/>
              <a:t>elemento.</a:t>
            </a:r>
            <a:r>
              <a:rPr lang="en-US" sz="2000" b="1" i="1" dirty="0" err="1">
                <a:solidFill>
                  <a:srgbClr val="C00000"/>
                </a:solidFill>
              </a:rPr>
              <a:t>eventHandler</a:t>
            </a:r>
            <a:r>
              <a:rPr lang="en-US" sz="2000" b="1" i="1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= </a:t>
            </a:r>
            <a:r>
              <a:rPr lang="en-US" sz="2000" dirty="0" err="1" smtClean="0"/>
              <a:t>función</a:t>
            </a:r>
            <a:r>
              <a:rPr lang="en-US" sz="2000" dirty="0" smtClean="0"/>
              <a:t>() {</a:t>
            </a:r>
          </a:p>
          <a:p>
            <a:pPr marL="0" indent="0">
              <a:buNone/>
            </a:pPr>
            <a:r>
              <a:rPr lang="en-US" sz="2000" dirty="0" smtClean="0"/>
              <a:t>} </a:t>
            </a:r>
          </a:p>
          <a:p>
            <a:pPr marL="0" indent="0">
              <a:buNone/>
            </a:pPr>
            <a:endParaRPr lang="en-US" i="1" dirty="0"/>
          </a:p>
          <a:p>
            <a:r>
              <a:rPr lang="en-US" dirty="0" smtClean="0"/>
              <a:t>Una </a:t>
            </a:r>
            <a:r>
              <a:rPr lang="en-US" dirty="0" err="1" smtClean="0"/>
              <a:t>reacción</a:t>
            </a:r>
            <a:r>
              <a:rPr lang="en-US" dirty="0" smtClean="0"/>
              <a:t> a la </a:t>
            </a:r>
            <a:r>
              <a:rPr lang="en-US" dirty="0" err="1" smtClean="0"/>
              <a:t>vez</a:t>
            </a:r>
            <a:endParaRPr lang="en-U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172200" y="3785734"/>
            <a:ext cx="5183188" cy="823912"/>
          </a:xfrm>
        </p:spPr>
        <p:txBody>
          <a:bodyPr/>
          <a:lstStyle/>
          <a:p>
            <a:r>
              <a:rPr lang="en-US" dirty="0" smtClean="0"/>
              <a:t>Listener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6172200" y="4609646"/>
            <a:ext cx="5183188" cy="1486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/>
              <a:t>e</a:t>
            </a:r>
            <a:r>
              <a:rPr lang="en-US" sz="2000" dirty="0" err="1" smtClean="0"/>
              <a:t>lemento.</a:t>
            </a:r>
            <a:r>
              <a:rPr lang="en-US" sz="2000" b="1" i="1" dirty="0" err="1" smtClean="0">
                <a:solidFill>
                  <a:srgbClr val="C00000"/>
                </a:solidFill>
              </a:rPr>
              <a:t>addEventListener</a:t>
            </a:r>
            <a:r>
              <a:rPr lang="en-US" sz="2000" dirty="0" smtClean="0"/>
              <a:t>(“…”, </a:t>
            </a:r>
            <a:r>
              <a:rPr lang="en-US" sz="2000" dirty="0" err="1" smtClean="0"/>
              <a:t>función</a:t>
            </a:r>
            <a:r>
              <a:rPr lang="en-US" sz="2000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 smtClean="0"/>
              <a:t>Múltiples</a:t>
            </a:r>
            <a:r>
              <a:rPr lang="en-US" dirty="0" smtClean="0"/>
              <a:t> </a:t>
            </a:r>
            <a:r>
              <a:rPr lang="en-US" dirty="0" err="1" smtClean="0"/>
              <a:t>reacciones</a:t>
            </a:r>
            <a:endParaRPr lang="en-US" dirty="0"/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839788" y="147546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F0"/>
              </a:buClr>
              <a:buFont typeface="Arial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Atributo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etiqueta</a:t>
            </a:r>
            <a:endParaRPr lang="en-US" dirty="0"/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839788" y="2299380"/>
            <a:ext cx="5157787" cy="1486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F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/>
              <a:t>&lt;</a:t>
            </a:r>
            <a:r>
              <a:rPr lang="en-US" sz="2000" dirty="0" err="1" smtClean="0"/>
              <a:t>etiqueta</a:t>
            </a:r>
            <a:r>
              <a:rPr lang="en-US" sz="2000" dirty="0" smtClean="0"/>
              <a:t> </a:t>
            </a:r>
            <a:r>
              <a:rPr lang="en-US" sz="2000" b="1" i="1" dirty="0" err="1" smtClean="0">
                <a:solidFill>
                  <a:srgbClr val="C00000"/>
                </a:solidFill>
              </a:rPr>
              <a:t>eventHandler</a:t>
            </a:r>
            <a:r>
              <a:rPr lang="en-US" sz="2000" b="1" i="1" dirty="0" smtClean="0">
                <a:solidFill>
                  <a:srgbClr val="C00000"/>
                </a:solidFill>
              </a:rPr>
              <a:t> </a:t>
            </a:r>
            <a:r>
              <a:rPr lang="en-US" sz="2000" dirty="0" smtClean="0"/>
              <a:t>= “</a:t>
            </a:r>
            <a:r>
              <a:rPr lang="en-US" sz="2000" dirty="0" err="1" smtClean="0"/>
              <a:t>función</a:t>
            </a:r>
            <a:r>
              <a:rPr lang="en-US" sz="2000" dirty="0" smtClean="0"/>
              <a:t>” … &gt;</a:t>
            </a:r>
          </a:p>
          <a:p>
            <a:pPr marL="0" indent="0">
              <a:buFont typeface="Arial"/>
              <a:buNone/>
            </a:pPr>
            <a:endParaRPr lang="en-US" i="1" dirty="0" smtClean="0"/>
          </a:p>
          <a:p>
            <a:r>
              <a:rPr lang="en-US" dirty="0" smtClean="0"/>
              <a:t>Un </a:t>
            </a:r>
            <a:r>
              <a:rPr lang="en-US" dirty="0" err="1" smtClean="0"/>
              <a:t>manejador</a:t>
            </a:r>
            <a:r>
              <a:rPr lang="en-US" dirty="0" smtClean="0"/>
              <a:t> a la </a:t>
            </a:r>
            <a:r>
              <a:rPr lang="en-US" dirty="0" err="1" smtClean="0"/>
              <a:t>vez</a:t>
            </a:r>
            <a:endParaRPr lang="en-US" dirty="0" smtClean="0"/>
          </a:p>
          <a:p>
            <a:r>
              <a:rPr lang="en-US" dirty="0" err="1" smtClean="0"/>
              <a:t>Funcionalidad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contenido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8848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350" y="1930400"/>
            <a:ext cx="50673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20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978" y="162497"/>
            <a:ext cx="57023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40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174" y="1543986"/>
            <a:ext cx="3267856" cy="326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69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44450"/>
            <a:ext cx="101600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714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Introducción</a:t>
            </a:r>
            <a:r>
              <a:rPr lang="en-US" dirty="0"/>
              <a:t> a AJAX.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6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772" t="3449" r="11621" b="5618"/>
          <a:stretch/>
        </p:blipFill>
        <p:spPr>
          <a:xfrm>
            <a:off x="2656115" y="1190171"/>
            <a:ext cx="2452913" cy="29501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1587" t="10582" r="32010" b="7937"/>
          <a:stretch/>
        </p:blipFill>
        <p:spPr>
          <a:xfrm>
            <a:off x="7112000" y="1190172"/>
            <a:ext cx="1361704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5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Hasta </a:t>
            </a:r>
            <a:r>
              <a:rPr lang="en-US" dirty="0" err="1" smtClean="0"/>
              <a:t>ahora</a:t>
            </a:r>
            <a:r>
              <a:rPr lang="en-US" dirty="0" smtClean="0"/>
              <a:t>: </a:t>
            </a:r>
          </a:p>
          <a:p>
            <a:pPr lvl="1"/>
            <a:r>
              <a:rPr lang="en-US" dirty="0" err="1" smtClean="0"/>
              <a:t>Interacción</a:t>
            </a:r>
            <a:r>
              <a:rPr lang="en-US" dirty="0" smtClean="0"/>
              <a:t> con el </a:t>
            </a:r>
            <a:r>
              <a:rPr lang="en-US" dirty="0" err="1" smtClean="0"/>
              <a:t>documento</a:t>
            </a:r>
            <a:r>
              <a:rPr lang="en-US" dirty="0" smtClean="0"/>
              <a:t> HTML</a:t>
            </a:r>
          </a:p>
          <a:p>
            <a:pPr lvl="1"/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estáticos</a:t>
            </a:r>
            <a:endParaRPr lang="en-US" dirty="0" smtClean="0"/>
          </a:p>
          <a:p>
            <a:r>
              <a:rPr lang="en-US" b="1" dirty="0" smtClean="0"/>
              <a:t>Idea: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enviar|recibir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r>
              <a:rPr lang="en-US" dirty="0" smtClean="0"/>
              <a:t> (XML, JSON)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computadora</a:t>
            </a:r>
            <a:r>
              <a:rPr lang="en-US" dirty="0" smtClean="0"/>
              <a:t> a </a:t>
            </a:r>
            <a:r>
              <a:rPr lang="en-US" dirty="0" err="1" smtClean="0"/>
              <a:t>otra</a:t>
            </a:r>
            <a:endParaRPr lang="en-US" dirty="0" smtClean="0"/>
          </a:p>
          <a:p>
            <a:pPr lvl="1"/>
            <a:r>
              <a:rPr lang="en-US" dirty="0" err="1" smtClean="0"/>
              <a:t>Asincronía</a:t>
            </a:r>
            <a:endParaRPr lang="en-US" dirty="0" smtClean="0"/>
          </a:p>
          <a:p>
            <a:pPr lvl="1"/>
            <a:r>
              <a:rPr lang="en-US" b="1" dirty="0" smtClean="0"/>
              <a:t>Sin </a:t>
            </a:r>
            <a:r>
              <a:rPr lang="en-US" b="1" dirty="0" err="1" smtClean="0"/>
              <a:t>recargar</a:t>
            </a:r>
            <a:r>
              <a:rPr lang="en-US" b="1" dirty="0" smtClean="0"/>
              <a:t> la </a:t>
            </a:r>
            <a:r>
              <a:rPr lang="en-US" b="1" dirty="0" err="1" smtClean="0"/>
              <a:t>página</a:t>
            </a:r>
            <a:endParaRPr lang="en-US" b="1" dirty="0" smtClean="0"/>
          </a:p>
          <a:p>
            <a:r>
              <a:rPr lang="en-US" dirty="0" smtClean="0"/>
              <a:t>Gmail web app.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8199" y="1"/>
            <a:ext cx="3124201" cy="18432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115" y="716417"/>
            <a:ext cx="5352417" cy="546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3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Sync vs </a:t>
            </a:r>
            <a:r>
              <a:rPr lang="en-US" dirty="0" err="1" smtClean="0"/>
              <a:t>Async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45954"/>
          <a:stretch/>
        </p:blipFill>
        <p:spPr>
          <a:xfrm>
            <a:off x="6458857" y="1690689"/>
            <a:ext cx="5428343" cy="39061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57480"/>
          <a:stretch/>
        </p:blipFill>
        <p:spPr>
          <a:xfrm>
            <a:off x="0" y="1859226"/>
            <a:ext cx="6304500" cy="356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3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AJAX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Ventajas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Tareas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segundo</a:t>
            </a:r>
            <a:r>
              <a:rPr lang="en-US" dirty="0" smtClean="0"/>
              <a:t> </a:t>
            </a:r>
            <a:r>
              <a:rPr lang="en-US" dirty="0" err="1" smtClean="0"/>
              <a:t>plano</a:t>
            </a:r>
            <a:r>
              <a:rPr lang="en-US" dirty="0" smtClean="0"/>
              <a:t>: </a:t>
            </a:r>
          </a:p>
          <a:p>
            <a:pPr lvl="1"/>
            <a:r>
              <a:rPr lang="en-US" dirty="0" err="1" smtClean="0"/>
              <a:t>Reducción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transmisión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endParaRPr lang="en-US" dirty="0" smtClean="0"/>
          </a:p>
          <a:p>
            <a:r>
              <a:rPr lang="en-US" dirty="0" smtClean="0"/>
              <a:t>No se </a:t>
            </a:r>
            <a:r>
              <a:rPr lang="en-US" dirty="0" err="1" smtClean="0"/>
              <a:t>necesita</a:t>
            </a:r>
            <a:r>
              <a:rPr lang="en-US" dirty="0" smtClean="0"/>
              <a:t> </a:t>
            </a:r>
            <a:r>
              <a:rPr lang="en-US" dirty="0" err="1" smtClean="0"/>
              <a:t>recargar</a:t>
            </a:r>
            <a:r>
              <a:rPr lang="en-US" dirty="0" smtClean="0"/>
              <a:t> </a:t>
            </a:r>
            <a:r>
              <a:rPr lang="en-US" dirty="0" err="1" smtClean="0"/>
              <a:t>toda</a:t>
            </a:r>
            <a:r>
              <a:rPr lang="en-US" dirty="0" smtClean="0"/>
              <a:t> la </a:t>
            </a:r>
            <a:r>
              <a:rPr lang="en-US" dirty="0" err="1" smtClean="0"/>
              <a:t>página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 smtClean="0"/>
              <a:t>usuario</a:t>
            </a:r>
            <a:r>
              <a:rPr lang="en-US" dirty="0" smtClean="0"/>
              <a:t> no </a:t>
            </a:r>
            <a:r>
              <a:rPr lang="en-US" dirty="0" err="1" smtClean="0"/>
              <a:t>percibe</a:t>
            </a:r>
            <a:r>
              <a:rPr lang="en-US" dirty="0" smtClean="0"/>
              <a:t> </a:t>
            </a:r>
            <a:r>
              <a:rPr lang="en-US" dirty="0" err="1" smtClean="0"/>
              <a:t>demoras</a:t>
            </a:r>
            <a:endParaRPr lang="en-US" dirty="0" smtClean="0"/>
          </a:p>
          <a:p>
            <a:r>
              <a:rPr lang="en-US" dirty="0" err="1" smtClean="0"/>
              <a:t>Efectos</a:t>
            </a:r>
            <a:r>
              <a:rPr lang="en-US" dirty="0" smtClean="0"/>
              <a:t> </a:t>
            </a:r>
            <a:r>
              <a:rPr lang="en-US" dirty="0" err="1" smtClean="0"/>
              <a:t>dinámicos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Desventajas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 smtClean="0"/>
              <a:t>Seguridad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procesos</a:t>
            </a:r>
            <a:r>
              <a:rPr lang="en-US" dirty="0" smtClean="0"/>
              <a:t> 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hacer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cliente</a:t>
            </a:r>
            <a:endParaRPr lang="en-US" dirty="0" smtClean="0"/>
          </a:p>
          <a:p>
            <a:pPr lvl="1"/>
            <a:r>
              <a:rPr lang="en-US" dirty="0" smtClean="0"/>
              <a:t>Cross-origin requests (CORS)</a:t>
            </a:r>
          </a:p>
          <a:p>
            <a:r>
              <a:rPr lang="en-US" dirty="0" err="1" smtClean="0"/>
              <a:t>Errores</a:t>
            </a:r>
            <a:r>
              <a:rPr lang="en-US" dirty="0" smtClean="0"/>
              <a:t> de </a:t>
            </a:r>
            <a:r>
              <a:rPr lang="en-US" dirty="0" err="1" smtClean="0"/>
              <a:t>depuración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 smtClean="0"/>
              <a:t>usuario</a:t>
            </a:r>
            <a:r>
              <a:rPr lang="en-US" dirty="0" smtClean="0"/>
              <a:t> no </a:t>
            </a:r>
            <a:r>
              <a:rPr lang="en-US" dirty="0" err="1" smtClean="0"/>
              <a:t>percibe</a:t>
            </a:r>
            <a:r>
              <a:rPr lang="en-US" dirty="0" smtClean="0"/>
              <a:t> </a:t>
            </a:r>
            <a:r>
              <a:rPr lang="en-US" b="1" dirty="0" smtClean="0"/>
              <a:t>el fin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existe</a:t>
            </a:r>
            <a:r>
              <a:rPr lang="en-US" dirty="0" smtClean="0"/>
              <a:t> </a:t>
            </a:r>
            <a:r>
              <a:rPr lang="en-US" dirty="0" err="1" smtClean="0"/>
              <a:t>retroceso</a:t>
            </a:r>
            <a:r>
              <a:rPr lang="en-US" dirty="0" smtClean="0"/>
              <a:t> o </a:t>
            </a:r>
            <a:r>
              <a:rPr lang="en-US" dirty="0" err="1" smtClean="0"/>
              <a:t>avance</a:t>
            </a:r>
            <a:endParaRPr lang="en-US" dirty="0" smtClean="0"/>
          </a:p>
          <a:p>
            <a:r>
              <a:rPr lang="en-US" dirty="0" smtClean="0"/>
              <a:t>Sin </a:t>
            </a:r>
            <a:r>
              <a:rPr lang="en-US" dirty="0" err="1" smtClean="0"/>
              <a:t>contenido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indexar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45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Formatos</a:t>
            </a:r>
            <a:r>
              <a:rPr lang="en-US" dirty="0"/>
              <a:t> de </a:t>
            </a:r>
            <a:r>
              <a:rPr lang="en-US" dirty="0" err="1"/>
              <a:t>intercambio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(</a:t>
            </a:r>
            <a:r>
              <a:rPr lang="en-US" dirty="0" err="1"/>
              <a:t>ej</a:t>
            </a:r>
            <a:r>
              <a:rPr lang="en-US" dirty="0"/>
              <a:t>.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plano</a:t>
            </a:r>
            <a:r>
              <a:rPr lang="en-US" dirty="0"/>
              <a:t>, XML, JSON).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6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Intercambio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Almacenamiento</a:t>
            </a:r>
            <a:r>
              <a:rPr lang="en-US" dirty="0" smtClean="0"/>
              <a:t> de </a:t>
            </a:r>
            <a:r>
              <a:rPr lang="en-US" dirty="0" err="1" smtClean="0"/>
              <a:t>información</a:t>
            </a:r>
            <a:endParaRPr lang="en-US" dirty="0" smtClean="0"/>
          </a:p>
          <a:p>
            <a:pPr lvl="1"/>
            <a:r>
              <a:rPr lang="en-US" dirty="0" err="1" smtClean="0"/>
              <a:t>Envío</a:t>
            </a:r>
            <a:r>
              <a:rPr lang="en-US" dirty="0" smtClean="0"/>
              <a:t> y </a:t>
            </a:r>
            <a:r>
              <a:rPr lang="en-US" dirty="0" err="1" smtClean="0"/>
              <a:t>recepción</a:t>
            </a:r>
            <a:endParaRPr lang="en-US" dirty="0" smtClean="0"/>
          </a:p>
          <a:p>
            <a:r>
              <a:rPr lang="en-US" dirty="0" err="1" smtClean="0"/>
              <a:t>Formatos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Texto</a:t>
            </a:r>
            <a:r>
              <a:rPr lang="en-US" dirty="0" smtClean="0"/>
              <a:t> </a:t>
            </a:r>
            <a:r>
              <a:rPr lang="en-US" dirty="0" err="1" smtClean="0"/>
              <a:t>plano</a:t>
            </a:r>
            <a:endParaRPr lang="en-US" dirty="0" smtClean="0"/>
          </a:p>
          <a:p>
            <a:pPr lvl="1"/>
            <a:r>
              <a:rPr lang="en-US" dirty="0" smtClean="0"/>
              <a:t>XML</a:t>
            </a:r>
          </a:p>
          <a:p>
            <a:pPr lvl="1"/>
            <a:r>
              <a:rPr lang="en-US" dirty="0" smtClean="0"/>
              <a:t>JSON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442" y="1690688"/>
            <a:ext cx="44450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0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Formatos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JSON (JavaScript Object Notation)</a:t>
            </a:r>
          </a:p>
          <a:p>
            <a:pPr lvl="1"/>
            <a:r>
              <a:rPr lang="en-US" dirty="0" err="1"/>
              <a:t>Notación</a:t>
            </a:r>
            <a:r>
              <a:rPr lang="en-US" dirty="0"/>
              <a:t> literal de </a:t>
            </a:r>
            <a:r>
              <a:rPr lang="en-US" dirty="0" err="1"/>
              <a:t>objetos</a:t>
            </a:r>
            <a:r>
              <a:rPr lang="en-US" dirty="0"/>
              <a:t> de </a:t>
            </a:r>
            <a:r>
              <a:rPr lang="en-US" dirty="0" smtClean="0"/>
              <a:t>JavaScript</a:t>
            </a:r>
          </a:p>
          <a:p>
            <a:r>
              <a:rPr lang="en-US" dirty="0" smtClean="0"/>
              <a:t>XML </a:t>
            </a:r>
            <a:r>
              <a:rPr lang="en-US" dirty="0"/>
              <a:t>(extensible markup language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Lenguaje</a:t>
            </a:r>
            <a:r>
              <a:rPr lang="en-US" dirty="0" smtClean="0"/>
              <a:t> de </a:t>
            </a:r>
            <a:r>
              <a:rPr lang="en-US" dirty="0" err="1" smtClean="0"/>
              <a:t>etiquetas</a:t>
            </a:r>
            <a:endParaRPr lang="en-US" dirty="0" smtClean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92151"/>
            <a:ext cx="54610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51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99" y="513442"/>
            <a:ext cx="8273143" cy="2895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69770" y="3512458"/>
            <a:ext cx="64878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Data interchange formats and performance</a:t>
            </a:r>
            <a:r>
              <a:rPr lang="en-US" dirty="0"/>
              <a:t>. (2017). </a:t>
            </a:r>
            <a:r>
              <a:rPr lang="en-US" i="1" dirty="0" err="1"/>
              <a:t>Info.prelert.com</a:t>
            </a:r>
            <a:r>
              <a:rPr lang="en-US" dirty="0"/>
              <a:t>. Retrieved 19 June 2017, from </a:t>
            </a:r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info.prelert.com</a:t>
            </a:r>
            <a:r>
              <a:rPr lang="en-US" dirty="0">
                <a:hlinkClick r:id="rId3"/>
              </a:rPr>
              <a:t>/blog/data-interchange-formats-and-performance</a:t>
            </a:r>
            <a:endParaRPr lang="en-US" dirty="0"/>
          </a:p>
          <a:p>
            <a:endParaRPr lang="en-US" i="1" dirty="0" smtClean="0"/>
          </a:p>
          <a:p>
            <a:r>
              <a:rPr lang="en-US" i="1" dirty="0" smtClean="0"/>
              <a:t>Debate</a:t>
            </a:r>
            <a:r>
              <a:rPr lang="en-US" i="1" dirty="0"/>
              <a:t>: JSON vs. XML as a data interchange format </a:t>
            </a:r>
            <a:r>
              <a:rPr lang="en-US" dirty="0"/>
              <a:t>. (2017). </a:t>
            </a:r>
            <a:r>
              <a:rPr lang="en-US" i="1" dirty="0" err="1"/>
              <a:t>InfoQ</a:t>
            </a:r>
            <a:r>
              <a:rPr lang="en-US" dirty="0"/>
              <a:t>. Retrieved 19 June 2017, from </a:t>
            </a:r>
            <a:r>
              <a:rPr lang="en-US" dirty="0">
                <a:hlinkClick r:id="rId4"/>
              </a:rPr>
              <a:t>https://</a:t>
            </a:r>
            <a:r>
              <a:rPr lang="en-US" dirty="0" err="1" smtClean="0">
                <a:hlinkClick r:id="rId4"/>
              </a:rPr>
              <a:t>www.infoq.com</a:t>
            </a:r>
            <a:r>
              <a:rPr lang="en-US" dirty="0" smtClean="0">
                <a:hlinkClick r:id="rId4"/>
              </a:rPr>
              <a:t>/news/2006/12/</a:t>
            </a:r>
            <a:r>
              <a:rPr lang="en-US" dirty="0" err="1" smtClean="0">
                <a:hlinkClick r:id="rId4"/>
              </a:rPr>
              <a:t>json</a:t>
            </a:r>
            <a:r>
              <a:rPr lang="en-US" dirty="0" smtClean="0">
                <a:hlinkClick r:id="rId4"/>
              </a:rPr>
              <a:t>-vs-xml-debate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7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Manipulación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AJAX.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70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Lenguaje</a:t>
            </a:r>
            <a:r>
              <a:rPr lang="en-US" dirty="0"/>
              <a:t> de </a:t>
            </a:r>
            <a:r>
              <a:rPr lang="en-US" dirty="0" err="1"/>
              <a:t>programación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cliente</a:t>
            </a:r>
            <a:r>
              <a:rPr lang="en-US" dirty="0"/>
              <a:t> (</a:t>
            </a:r>
            <a:r>
              <a:rPr lang="en-US" dirty="0" err="1"/>
              <a:t>sintaxis</a:t>
            </a:r>
            <a:r>
              <a:rPr lang="en-US" dirty="0"/>
              <a:t>, </a:t>
            </a:r>
            <a:r>
              <a:rPr lang="en-US" dirty="0" err="1"/>
              <a:t>controles</a:t>
            </a:r>
            <a:r>
              <a:rPr lang="en-US" dirty="0"/>
              <a:t>, </a:t>
            </a:r>
            <a:r>
              <a:rPr lang="en-US" dirty="0" err="1"/>
              <a:t>funciones</a:t>
            </a:r>
            <a:r>
              <a:rPr lang="en-US" dirty="0"/>
              <a:t>, </a:t>
            </a:r>
            <a:r>
              <a:rPr lang="en-US" dirty="0" err="1"/>
              <a:t>librerías</a:t>
            </a:r>
            <a:r>
              <a:rPr lang="en-US" dirty="0"/>
              <a:t>).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705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9" y="1995208"/>
            <a:ext cx="6689285" cy="420239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Esquema</a:t>
            </a:r>
            <a:r>
              <a:rPr lang="en-US" dirty="0" smtClean="0"/>
              <a:t> del </a:t>
            </a:r>
            <a:r>
              <a:rPr lang="en-US" dirty="0" err="1" smtClean="0"/>
              <a:t>XMLHttpRequest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12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207" y="0"/>
            <a:ext cx="85035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xmlHTTPRequest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b="1" dirty="0" err="1" smtClean="0">
                <a:solidFill>
                  <a:srgbClr val="C00000"/>
                </a:solidFill>
              </a:rPr>
              <a:t>onreadystatechange</a:t>
            </a:r>
            <a:endParaRPr lang="en-US" b="1" dirty="0" smtClean="0">
              <a:solidFill>
                <a:srgbClr val="C00000"/>
              </a:solidFill>
            </a:endParaRPr>
          </a:p>
          <a:p>
            <a:pPr lvl="1"/>
            <a:r>
              <a:rPr lang="en-US" dirty="0" err="1" smtClean="0"/>
              <a:t>Función</a:t>
            </a:r>
            <a:endParaRPr lang="en-US" dirty="0" smtClean="0"/>
          </a:p>
          <a:p>
            <a:pPr lvl="1"/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vez</a:t>
            </a:r>
            <a:r>
              <a:rPr lang="en-US" dirty="0" smtClean="0"/>
              <a:t> que </a:t>
            </a:r>
            <a:r>
              <a:rPr lang="en-US" dirty="0" err="1" smtClean="0"/>
              <a:t>cambie</a:t>
            </a:r>
            <a:r>
              <a:rPr lang="en-US" dirty="0" smtClean="0"/>
              <a:t> la </a:t>
            </a:r>
            <a:r>
              <a:rPr lang="en-US" dirty="0" err="1" smtClean="0"/>
              <a:t>propiedad</a:t>
            </a:r>
            <a:r>
              <a:rPr lang="en-US" dirty="0" smtClean="0"/>
              <a:t> </a:t>
            </a:r>
            <a:r>
              <a:rPr lang="en-US" b="1" dirty="0" err="1" smtClean="0"/>
              <a:t>readyState</a:t>
            </a:r>
            <a:endParaRPr lang="en-US" b="1" dirty="0" smtClean="0"/>
          </a:p>
          <a:p>
            <a:r>
              <a:rPr lang="en-US" b="1" dirty="0" err="1" smtClean="0">
                <a:solidFill>
                  <a:srgbClr val="C00000"/>
                </a:solidFill>
              </a:rPr>
              <a:t>overrideMimeType</a:t>
            </a:r>
            <a:endParaRPr lang="en-US" b="1" dirty="0" smtClean="0">
              <a:solidFill>
                <a:srgbClr val="C00000"/>
              </a:solidFill>
            </a:endParaRPr>
          </a:p>
          <a:p>
            <a:pPr lvl="1"/>
            <a:r>
              <a:rPr lang="en-US" dirty="0" smtClean="0"/>
              <a:t>text/plain</a:t>
            </a:r>
          </a:p>
          <a:p>
            <a:pPr lvl="1"/>
            <a:r>
              <a:rPr lang="en-US" dirty="0" smtClean="0"/>
              <a:t>text/xml</a:t>
            </a:r>
          </a:p>
          <a:p>
            <a:pPr lvl="1"/>
            <a:r>
              <a:rPr lang="en-US" dirty="0"/>
              <a:t>text/plain</a:t>
            </a:r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 err="1" smtClean="0">
                <a:solidFill>
                  <a:srgbClr val="C00000"/>
                </a:solidFill>
              </a:rPr>
              <a:t>readyState</a:t>
            </a:r>
            <a:endParaRPr lang="en-US" b="1" dirty="0" smtClean="0">
              <a:solidFill>
                <a:srgbClr val="C00000"/>
              </a:solidFill>
            </a:endParaRPr>
          </a:p>
          <a:p>
            <a:pPr lvl="1"/>
            <a:r>
              <a:rPr lang="en-US" dirty="0" smtClean="0"/>
              <a:t>Estado del </a:t>
            </a:r>
            <a:r>
              <a:rPr lang="en-US" dirty="0" err="1" smtClean="0"/>
              <a:t>xmlHTTPRequest</a:t>
            </a:r>
            <a:endParaRPr lang="en-US" dirty="0" smtClean="0"/>
          </a:p>
          <a:p>
            <a:pPr lvl="2"/>
            <a:r>
              <a:rPr lang="en-US" dirty="0" smtClean="0"/>
              <a:t>0: no </a:t>
            </a:r>
            <a:r>
              <a:rPr lang="en-US" dirty="0" err="1" smtClean="0"/>
              <a:t>inicializado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1: </a:t>
            </a:r>
            <a:r>
              <a:rPr lang="en-US" dirty="0" err="1" smtClean="0"/>
              <a:t>conexión</a:t>
            </a:r>
            <a:r>
              <a:rPr lang="en-US" dirty="0" smtClean="0"/>
              <a:t> </a:t>
            </a:r>
            <a:r>
              <a:rPr lang="en-US" dirty="0" err="1" smtClean="0"/>
              <a:t>establecida</a:t>
            </a:r>
            <a:endParaRPr lang="en-US" dirty="0" smtClean="0"/>
          </a:p>
          <a:p>
            <a:pPr lvl="2"/>
            <a:r>
              <a:rPr lang="en-US" dirty="0" smtClean="0"/>
              <a:t>2: </a:t>
            </a:r>
            <a:r>
              <a:rPr lang="en-US" dirty="0" err="1" smtClean="0"/>
              <a:t>requerimiento</a:t>
            </a:r>
            <a:r>
              <a:rPr lang="en-US" dirty="0" smtClean="0"/>
              <a:t> </a:t>
            </a:r>
            <a:r>
              <a:rPr lang="en-US" dirty="0" err="1" smtClean="0"/>
              <a:t>recibido</a:t>
            </a:r>
            <a:endParaRPr lang="en-US" dirty="0" smtClean="0"/>
          </a:p>
          <a:p>
            <a:pPr lvl="2"/>
            <a:r>
              <a:rPr lang="en-US" dirty="0" smtClean="0"/>
              <a:t>3: </a:t>
            </a:r>
            <a:r>
              <a:rPr lang="en-US" dirty="0" err="1" smtClean="0"/>
              <a:t>procesando</a:t>
            </a:r>
            <a:r>
              <a:rPr lang="en-US" dirty="0" smtClean="0"/>
              <a:t> </a:t>
            </a:r>
            <a:r>
              <a:rPr lang="en-US" dirty="0" err="1" smtClean="0"/>
              <a:t>requerimiento</a:t>
            </a:r>
            <a:endParaRPr lang="en-US" dirty="0" smtClean="0"/>
          </a:p>
          <a:p>
            <a:pPr lvl="2"/>
            <a:r>
              <a:rPr lang="en-US" dirty="0" smtClean="0"/>
              <a:t>4: </a:t>
            </a:r>
            <a:r>
              <a:rPr lang="en-US" dirty="0" err="1" smtClean="0"/>
              <a:t>finalizado</a:t>
            </a:r>
            <a:r>
              <a:rPr lang="en-US" dirty="0" smtClean="0"/>
              <a:t> y </a:t>
            </a:r>
            <a:r>
              <a:rPr lang="en-US" dirty="0" err="1" smtClean="0"/>
              <a:t>listo</a:t>
            </a:r>
            <a:endParaRPr lang="en-US" dirty="0" smtClean="0"/>
          </a:p>
          <a:p>
            <a:r>
              <a:rPr lang="en-US" b="1" dirty="0">
                <a:solidFill>
                  <a:srgbClr val="C00000"/>
                </a:solidFill>
              </a:rPr>
              <a:t>status y </a:t>
            </a:r>
            <a:r>
              <a:rPr lang="en-US" b="1" dirty="0" err="1">
                <a:solidFill>
                  <a:srgbClr val="C00000"/>
                </a:solidFill>
              </a:rPr>
              <a:t>statusText</a:t>
            </a:r>
            <a:endParaRPr lang="en-US" b="1" dirty="0">
              <a:solidFill>
                <a:srgbClr val="C00000"/>
              </a:solidFill>
            </a:endParaRPr>
          </a:p>
          <a:p>
            <a:pPr lvl="1"/>
            <a:r>
              <a:rPr lang="en-US" dirty="0" err="1"/>
              <a:t>Número</a:t>
            </a:r>
            <a:r>
              <a:rPr lang="en-US" dirty="0"/>
              <a:t> del </a:t>
            </a:r>
            <a:r>
              <a:rPr lang="en-US" dirty="0" err="1"/>
              <a:t>estado</a:t>
            </a:r>
            <a:endParaRPr lang="en-US" dirty="0"/>
          </a:p>
          <a:p>
            <a:pPr lvl="2"/>
            <a:r>
              <a:rPr lang="en-US" dirty="0"/>
              <a:t>404</a:t>
            </a:r>
          </a:p>
          <a:p>
            <a:pPr lvl="2"/>
            <a:r>
              <a:rPr lang="en-US" dirty="0"/>
              <a:t>200</a:t>
            </a:r>
          </a:p>
          <a:p>
            <a:pPr lvl="1"/>
            <a:r>
              <a:rPr lang="en-US" dirty="0" err="1"/>
              <a:t>Texto</a:t>
            </a:r>
            <a:r>
              <a:rPr lang="en-US" dirty="0"/>
              <a:t> del </a:t>
            </a:r>
            <a:r>
              <a:rPr lang="en-US" dirty="0" err="1"/>
              <a:t>estado</a:t>
            </a:r>
            <a:endParaRPr lang="en-US" dirty="0"/>
          </a:p>
          <a:p>
            <a:pPr lvl="2"/>
            <a:r>
              <a:rPr lang="en-US" dirty="0"/>
              <a:t>“Not Found”</a:t>
            </a:r>
          </a:p>
          <a:p>
            <a:pPr lvl="2"/>
            <a:r>
              <a:rPr lang="en-US" dirty="0"/>
              <a:t>“OK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sz="2900" b="1" dirty="0">
                <a:solidFill>
                  <a:srgbClr val="C00000"/>
                </a:solidFill>
              </a:rPr>
              <a:t>open()</a:t>
            </a:r>
          </a:p>
          <a:p>
            <a:pPr lvl="1"/>
            <a:r>
              <a:rPr lang="en-US" dirty="0" err="1" smtClean="0"/>
              <a:t>Tipo</a:t>
            </a:r>
            <a:r>
              <a:rPr lang="en-US" dirty="0" smtClean="0"/>
              <a:t> de </a:t>
            </a:r>
            <a:r>
              <a:rPr lang="en-US" dirty="0" err="1" smtClean="0"/>
              <a:t>requerimiento</a:t>
            </a:r>
            <a:r>
              <a:rPr lang="en-US" dirty="0" smtClean="0"/>
              <a:t> (GET o POST)</a:t>
            </a:r>
          </a:p>
          <a:p>
            <a:pPr lvl="1"/>
            <a:r>
              <a:rPr lang="en-US" dirty="0" err="1" smtClean="0"/>
              <a:t>url</a:t>
            </a:r>
            <a:endParaRPr lang="en-US" dirty="0" smtClean="0"/>
          </a:p>
          <a:p>
            <a:pPr lvl="1"/>
            <a:r>
              <a:rPr lang="en-US" dirty="0" smtClean="0"/>
              <a:t>Sync (false) o </a:t>
            </a:r>
            <a:r>
              <a:rPr lang="en-US" dirty="0" err="1" smtClean="0"/>
              <a:t>Async</a:t>
            </a:r>
            <a:r>
              <a:rPr lang="en-US" dirty="0" smtClean="0"/>
              <a:t> (true) </a:t>
            </a:r>
          </a:p>
          <a:p>
            <a:r>
              <a:rPr lang="en-US" sz="2900" b="1" dirty="0">
                <a:solidFill>
                  <a:srgbClr val="C00000"/>
                </a:solidFill>
              </a:rPr>
              <a:t>send()</a:t>
            </a:r>
          </a:p>
          <a:p>
            <a:pPr lvl="1"/>
            <a:r>
              <a:rPr lang="en-US" dirty="0" err="1" smtClean="0"/>
              <a:t>Enviar</a:t>
            </a:r>
            <a:r>
              <a:rPr lang="en-US" dirty="0" smtClean="0"/>
              <a:t> el </a:t>
            </a:r>
            <a:r>
              <a:rPr lang="en-US" dirty="0" err="1" smtClean="0"/>
              <a:t>requerimiento</a:t>
            </a:r>
            <a:r>
              <a:rPr lang="en-US" dirty="0" smtClean="0"/>
              <a:t> al </a:t>
            </a:r>
            <a:r>
              <a:rPr lang="en-US" dirty="0" err="1" smtClean="0"/>
              <a:t>servidor</a:t>
            </a:r>
            <a:endParaRPr lang="en-US" dirty="0" smtClean="0"/>
          </a:p>
          <a:p>
            <a:r>
              <a:rPr lang="en-US" sz="2900" b="1" dirty="0" err="1">
                <a:solidFill>
                  <a:srgbClr val="C00000"/>
                </a:solidFill>
              </a:rPr>
              <a:t>responseText</a:t>
            </a:r>
            <a:endParaRPr lang="en-US" sz="2900" b="1" dirty="0">
              <a:solidFill>
                <a:srgbClr val="C00000"/>
              </a:solidFill>
            </a:endParaRPr>
          </a:p>
          <a:p>
            <a:pPr lvl="1"/>
            <a:r>
              <a:rPr lang="en-US" dirty="0" err="1" smtClean="0"/>
              <a:t>Respuesta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texto</a:t>
            </a:r>
            <a:endParaRPr lang="en-US" dirty="0" smtClean="0"/>
          </a:p>
          <a:p>
            <a:r>
              <a:rPr lang="en-US" sz="2900" b="1" dirty="0" err="1">
                <a:solidFill>
                  <a:srgbClr val="C00000"/>
                </a:solidFill>
              </a:rPr>
              <a:t>responseXML</a:t>
            </a:r>
            <a:endParaRPr lang="en-US" sz="2900" b="1" dirty="0">
              <a:solidFill>
                <a:srgbClr val="C00000"/>
              </a:solidFill>
            </a:endParaRPr>
          </a:p>
          <a:p>
            <a:pPr lvl="1"/>
            <a:r>
              <a:rPr lang="en-US" dirty="0" err="1" smtClean="0"/>
              <a:t>Respuesta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formato</a:t>
            </a:r>
            <a:r>
              <a:rPr lang="en-US" dirty="0" smtClean="0"/>
              <a:t> XML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5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JQuery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Métodos</a:t>
            </a:r>
            <a:endParaRPr lang="en-US" dirty="0" smtClean="0"/>
          </a:p>
          <a:p>
            <a:pPr lvl="1"/>
            <a:r>
              <a:rPr lang="en-US" dirty="0" smtClean="0">
                <a:hlinkClick r:id="rId2"/>
              </a:rPr>
              <a:t>AJAX</a:t>
            </a:r>
            <a:r>
              <a:rPr lang="en-US" dirty="0" smtClean="0"/>
              <a:t>: $.ajax</a:t>
            </a:r>
          </a:p>
          <a:p>
            <a:pPr lvl="1"/>
            <a:r>
              <a:rPr lang="en-US" dirty="0" smtClean="0">
                <a:hlinkClick r:id="rId3"/>
              </a:rPr>
              <a:t>JSON</a:t>
            </a:r>
            <a:r>
              <a:rPr lang="en-US" dirty="0" smtClean="0"/>
              <a:t>: $.</a:t>
            </a:r>
            <a:r>
              <a:rPr lang="en-US" dirty="0" err="1" smtClean="0"/>
              <a:t>getJSON</a:t>
            </a:r>
            <a:endParaRPr lang="en-US" dirty="0" smtClean="0"/>
          </a:p>
          <a:p>
            <a:r>
              <a:rPr lang="en-US" dirty="0" err="1" smtClean="0"/>
              <a:t>En</a:t>
            </a:r>
            <a:r>
              <a:rPr lang="en-US" dirty="0" smtClean="0"/>
              <a:t> general</a:t>
            </a:r>
          </a:p>
          <a:p>
            <a:pPr lvl="1"/>
            <a:r>
              <a:rPr lang="en-US" dirty="0" smtClean="0"/>
              <a:t>URL</a:t>
            </a:r>
          </a:p>
          <a:p>
            <a:pPr lvl="1"/>
            <a:r>
              <a:rPr lang="en-US" dirty="0" err="1" smtClean="0"/>
              <a:t>Tipo</a:t>
            </a:r>
            <a:endParaRPr lang="en-US" dirty="0" smtClean="0"/>
          </a:p>
          <a:p>
            <a:pPr lvl="1"/>
            <a:r>
              <a:rPr lang="en-US" dirty="0" err="1" smtClean="0"/>
              <a:t>Función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caso</a:t>
            </a:r>
            <a:r>
              <a:rPr lang="en-US" dirty="0" smtClean="0"/>
              <a:t> de </a:t>
            </a:r>
            <a:r>
              <a:rPr lang="en-US" dirty="0" err="1" smtClean="0"/>
              <a:t>éxito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931" y="1345915"/>
            <a:ext cx="7309069" cy="328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6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Intercambio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dirty="0"/>
              <a:t> real (</a:t>
            </a:r>
            <a:r>
              <a:rPr lang="en-US" dirty="0" err="1"/>
              <a:t>ej</a:t>
            </a:r>
            <a:r>
              <a:rPr lang="en-US" dirty="0"/>
              <a:t>. </a:t>
            </a:r>
            <a:r>
              <a:rPr lang="en-US" dirty="0" err="1"/>
              <a:t>websockets</a:t>
            </a:r>
            <a:r>
              <a:rPr lang="en-US" dirty="0"/>
              <a:t>).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2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AJAX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Requerimiento</a:t>
            </a:r>
            <a:r>
              <a:rPr lang="en-US" dirty="0" smtClean="0"/>
              <a:t> - </a:t>
            </a:r>
            <a:r>
              <a:rPr lang="en-US" dirty="0" err="1" smtClean="0"/>
              <a:t>Respuesta</a:t>
            </a:r>
            <a:endParaRPr lang="en-US" dirty="0" smtClean="0"/>
          </a:p>
          <a:p>
            <a:r>
              <a:rPr lang="en-US" dirty="0" err="1" smtClean="0"/>
              <a:t>Páginas</a:t>
            </a:r>
            <a:r>
              <a:rPr lang="en-US" dirty="0" smtClean="0"/>
              <a:t> </a:t>
            </a:r>
            <a:r>
              <a:rPr lang="en-US" dirty="0" err="1" smtClean="0"/>
              <a:t>interactivas</a:t>
            </a:r>
            <a:endParaRPr lang="en-US" dirty="0" smtClean="0"/>
          </a:p>
          <a:p>
            <a:r>
              <a:rPr lang="en-US" dirty="0" smtClean="0"/>
              <a:t>No </a:t>
            </a:r>
            <a:r>
              <a:rPr lang="en-US" dirty="0" err="1" smtClean="0"/>
              <a:t>necesitamos</a:t>
            </a:r>
            <a:r>
              <a:rPr lang="en-US" dirty="0" smtClean="0"/>
              <a:t> </a:t>
            </a:r>
            <a:r>
              <a:rPr lang="en-US" dirty="0" err="1" smtClean="0"/>
              <a:t>recargar</a:t>
            </a:r>
            <a:r>
              <a:rPr lang="en-US" dirty="0" smtClean="0"/>
              <a:t> </a:t>
            </a:r>
            <a:r>
              <a:rPr lang="en-US" b="1" dirty="0" err="1" smtClean="0"/>
              <a:t>toda</a:t>
            </a:r>
            <a:r>
              <a:rPr lang="en-US" dirty="0" smtClean="0"/>
              <a:t> la </a:t>
            </a:r>
            <a:r>
              <a:rPr lang="en-US" dirty="0" err="1" smtClean="0"/>
              <a:t>página</a:t>
            </a:r>
            <a:r>
              <a:rPr lang="en-US" dirty="0" smtClean="0"/>
              <a:t> </a:t>
            </a:r>
          </a:p>
          <a:p>
            <a:r>
              <a:rPr lang="en-US" dirty="0" smtClean="0"/>
              <a:t>Los </a:t>
            </a:r>
            <a:r>
              <a:rPr lang="en-US" dirty="0" err="1" smtClean="0"/>
              <a:t>datos</a:t>
            </a:r>
            <a:r>
              <a:rPr lang="en-US" dirty="0" smtClean="0"/>
              <a:t> del </a:t>
            </a:r>
            <a:r>
              <a:rPr lang="en-US" dirty="0" err="1" smtClean="0"/>
              <a:t>servidor</a:t>
            </a:r>
            <a:r>
              <a:rPr lang="en-US" dirty="0" smtClean="0"/>
              <a:t> se </a:t>
            </a:r>
            <a:r>
              <a:rPr lang="en-US" dirty="0" err="1" smtClean="0"/>
              <a:t>muestran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</a:t>
            </a:r>
            <a:r>
              <a:rPr lang="en-US" dirty="0" err="1" smtClean="0"/>
              <a:t>lugar</a:t>
            </a:r>
            <a:r>
              <a:rPr lang="en-US" dirty="0" smtClean="0"/>
              <a:t> </a:t>
            </a:r>
            <a:r>
              <a:rPr lang="en-US" dirty="0" err="1" smtClean="0"/>
              <a:t>específico</a:t>
            </a:r>
            <a:r>
              <a:rPr lang="en-US" dirty="0" smtClean="0"/>
              <a:t> 😍😍😍 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7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2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Algunas</a:t>
            </a:r>
            <a:r>
              <a:rPr lang="en-US" dirty="0" smtClean="0"/>
              <a:t> </a:t>
            </a:r>
            <a:r>
              <a:rPr lang="en-US" dirty="0" err="1" smtClean="0"/>
              <a:t>preguntas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AppleColorEmoji" charset="0"/>
              <a:buChar char="❌"/>
            </a:pPr>
            <a:r>
              <a:rPr lang="en-US" dirty="0" smtClean="0"/>
              <a:t>¿</a:t>
            </a: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ver</a:t>
            </a:r>
            <a:r>
              <a:rPr lang="en-US" dirty="0" smtClean="0"/>
              <a:t> las </a:t>
            </a:r>
            <a:r>
              <a:rPr lang="en-US" dirty="0" err="1" smtClean="0"/>
              <a:t>actualizaciones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servidor</a:t>
            </a:r>
            <a:r>
              <a:rPr lang="en-US" dirty="0" smtClean="0"/>
              <a:t>?</a:t>
            </a:r>
          </a:p>
          <a:p>
            <a:pPr>
              <a:buFont typeface="AppleColorEmoji" charset="0"/>
              <a:buChar char="❌"/>
            </a:pPr>
            <a:r>
              <a:rPr lang="en-US" dirty="0" smtClean="0"/>
              <a:t>¿</a:t>
            </a:r>
            <a:r>
              <a:rPr lang="en-US" dirty="0" err="1" smtClean="0"/>
              <a:t>Aplicaciones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tiempo</a:t>
            </a:r>
            <a:r>
              <a:rPr lang="en-US" dirty="0" smtClean="0"/>
              <a:t> real?</a:t>
            </a:r>
          </a:p>
          <a:p>
            <a:pPr>
              <a:buFont typeface="AppleColorEmoji" charset="0"/>
              <a:buChar char="❌"/>
            </a:pPr>
            <a:r>
              <a:rPr lang="en-US" dirty="0" smtClean="0"/>
              <a:t>¿Web </a:t>
            </a:r>
            <a:r>
              <a:rPr lang="en-US" dirty="0" err="1" smtClean="0"/>
              <a:t>Colaborativa</a:t>
            </a:r>
            <a:r>
              <a:rPr lang="en-US" dirty="0" smtClean="0"/>
              <a:t>?</a:t>
            </a:r>
          </a:p>
          <a:p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40985" y="1825625"/>
            <a:ext cx="51760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1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Votaciones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línea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06764"/>
            <a:ext cx="6055246" cy="40812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23543" y="4637088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👆🏼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6699737" y="1770742"/>
            <a:ext cx="2423886" cy="595086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agnetic Disk 6"/>
          <p:cNvSpPr/>
          <p:nvPr/>
        </p:nvSpPr>
        <p:spPr>
          <a:xfrm>
            <a:off x="9695543" y="2254023"/>
            <a:ext cx="914401" cy="1722891"/>
          </a:xfrm>
          <a:prstGeom prst="flowChartMagneticDisk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0800000">
            <a:off x="6699737" y="4042001"/>
            <a:ext cx="2423886" cy="59508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25143" y="3701143"/>
            <a:ext cx="43542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01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6" grpId="1" animBg="1"/>
      <p:bldP spid="9" grpId="0" animBg="1"/>
      <p:bldP spid="9" grpId="1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Actualizaciones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+ </a:t>
            </a:r>
            <a:r>
              <a:rPr lang="en-US" dirty="0" err="1" smtClean="0"/>
              <a:t>usuarios</a:t>
            </a:r>
            <a:r>
              <a:rPr lang="en-US" dirty="0" smtClean="0"/>
              <a:t> (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paralelo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usuario</a:t>
            </a:r>
            <a:r>
              <a:rPr lang="en-US" dirty="0" smtClean="0"/>
              <a:t> </a:t>
            </a:r>
            <a:r>
              <a:rPr lang="en-US" dirty="0" err="1" smtClean="0"/>
              <a:t>verá</a:t>
            </a:r>
            <a:r>
              <a:rPr lang="en-US" dirty="0" smtClean="0"/>
              <a:t> lo que </a:t>
            </a:r>
            <a:r>
              <a:rPr lang="en-US" dirty="0" err="1" smtClean="0"/>
              <a:t>encuentre</a:t>
            </a:r>
            <a:r>
              <a:rPr lang="en-US" dirty="0" smtClean="0"/>
              <a:t> </a:t>
            </a:r>
            <a:r>
              <a:rPr lang="en-US" b="1" dirty="0" err="1" smtClean="0"/>
              <a:t>en</a:t>
            </a:r>
            <a:r>
              <a:rPr lang="en-US" b="1" dirty="0" smtClean="0"/>
              <a:t> ese </a:t>
            </a:r>
            <a:r>
              <a:rPr lang="en-US" b="1" dirty="0" err="1" smtClean="0"/>
              <a:t>momento</a:t>
            </a:r>
            <a:r>
              <a:rPr lang="en-US" b="1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servidor</a:t>
            </a:r>
            <a:endParaRPr lang="en-US" dirty="0" smtClean="0"/>
          </a:p>
          <a:p>
            <a:r>
              <a:rPr lang="en-US" dirty="0" smtClean="0"/>
              <a:t>AJAX</a:t>
            </a:r>
          </a:p>
          <a:p>
            <a:pPr lvl="1"/>
            <a:r>
              <a:rPr lang="en-US" dirty="0" err="1" smtClean="0"/>
              <a:t>Reacciona</a:t>
            </a:r>
            <a:r>
              <a:rPr lang="en-US" dirty="0" smtClean="0"/>
              <a:t> a </a:t>
            </a:r>
            <a:r>
              <a:rPr lang="en-US" dirty="0" err="1" smtClean="0"/>
              <a:t>eventos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navegador</a:t>
            </a:r>
            <a:endParaRPr lang="en-US" dirty="0" smtClean="0"/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considera</a:t>
            </a:r>
            <a:r>
              <a:rPr lang="en-US" dirty="0" smtClean="0"/>
              <a:t> las </a:t>
            </a:r>
            <a:r>
              <a:rPr lang="en-US" dirty="0" err="1" smtClean="0"/>
              <a:t>actualizaciones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servidor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72722"/>
            <a:ext cx="5181600" cy="305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0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Solución</a:t>
            </a:r>
            <a:r>
              <a:rPr lang="en-US" dirty="0" smtClean="0"/>
              <a:t>: </a:t>
            </a:r>
            <a:r>
              <a:rPr lang="en-US" dirty="0" err="1" smtClean="0"/>
              <a:t>WebSockets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Cliente</a:t>
            </a:r>
            <a:r>
              <a:rPr lang="en-US" dirty="0" smtClean="0"/>
              <a:t>: </a:t>
            </a:r>
            <a:r>
              <a:rPr lang="en-US" dirty="0" err="1" smtClean="0"/>
              <a:t>p.e.</a:t>
            </a:r>
            <a:r>
              <a:rPr lang="en-US" dirty="0" smtClean="0"/>
              <a:t> </a:t>
            </a:r>
            <a:r>
              <a:rPr lang="en-US" b="1" dirty="0" smtClean="0"/>
              <a:t>ES</a:t>
            </a:r>
          </a:p>
          <a:p>
            <a:pPr lvl="1"/>
            <a:r>
              <a:rPr lang="en-US" b="1" dirty="0" smtClean="0"/>
              <a:t>API: </a:t>
            </a:r>
            <a:r>
              <a:rPr lang="en-US" dirty="0" smtClean="0">
                <a:hlinkClick r:id="rId3"/>
              </a:rPr>
              <a:t>MDN</a:t>
            </a:r>
            <a:endParaRPr lang="en-US" dirty="0" smtClean="0"/>
          </a:p>
          <a:p>
            <a:r>
              <a:rPr lang="en-US" dirty="0" err="1" smtClean="0"/>
              <a:t>Conexión</a:t>
            </a:r>
            <a:r>
              <a:rPr lang="en-US" dirty="0" smtClean="0"/>
              <a:t> </a:t>
            </a:r>
            <a:r>
              <a:rPr lang="en-US" dirty="0" err="1" smtClean="0"/>
              <a:t>persistente</a:t>
            </a:r>
            <a:r>
              <a:rPr lang="en-US" dirty="0" smtClean="0"/>
              <a:t> con el </a:t>
            </a:r>
            <a:r>
              <a:rPr lang="en-US" dirty="0" err="1" smtClean="0"/>
              <a:t>servidor</a:t>
            </a:r>
            <a:endParaRPr lang="en-US" dirty="0" smtClean="0"/>
          </a:p>
          <a:p>
            <a:r>
              <a:rPr lang="en-US" dirty="0" smtClean="0"/>
              <a:t>Baja </a:t>
            </a:r>
            <a:r>
              <a:rPr lang="en-US" dirty="0" err="1" smtClean="0"/>
              <a:t>latencia</a:t>
            </a:r>
            <a:endParaRPr lang="en-US" dirty="0" smtClean="0"/>
          </a:p>
          <a:p>
            <a:r>
              <a:rPr lang="en-US" dirty="0" smtClean="0"/>
              <a:t>Los </a:t>
            </a:r>
            <a:r>
              <a:rPr lang="en-US" dirty="0" err="1" smtClean="0"/>
              <a:t>datos</a:t>
            </a:r>
            <a:r>
              <a:rPr lang="en-US" dirty="0" smtClean="0"/>
              <a:t> son </a:t>
            </a:r>
            <a:r>
              <a:rPr lang="en-US" dirty="0" err="1" smtClean="0"/>
              <a:t>intercambiados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b="1" dirty="0" err="1" smtClean="0"/>
              <a:t>mensajes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b="1" i="1" dirty="0" err="1" smtClean="0"/>
              <a:t>ambas</a:t>
            </a:r>
            <a:r>
              <a:rPr lang="en-US" b="1" i="1" dirty="0" smtClean="0"/>
              <a:t> </a:t>
            </a:r>
            <a:r>
              <a:rPr lang="en-US" b="1" i="1" dirty="0" err="1" smtClean="0"/>
              <a:t>direcciones</a:t>
            </a:r>
            <a:endParaRPr lang="en-US" b="1" i="1" dirty="0" smtClean="0"/>
          </a:p>
          <a:p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ejemplo</a:t>
            </a:r>
            <a:r>
              <a:rPr lang="en-US" dirty="0" smtClean="0"/>
              <a:t>: </a:t>
            </a:r>
            <a:r>
              <a:rPr lang="en-US" dirty="0" smtClean="0">
                <a:hlinkClick r:id="rId4"/>
              </a:rPr>
              <a:t>SpatialDashboard</a:t>
            </a:r>
            <a:endParaRPr lang="en-US" dirty="0" smtClean="0"/>
          </a:p>
          <a:p>
            <a:r>
              <a:rPr lang="en-US" dirty="0" smtClean="0"/>
              <a:t>Para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b="1" i="1" dirty="0" err="1" smtClean="0"/>
              <a:t>tiempo</a:t>
            </a:r>
            <a:r>
              <a:rPr lang="en-US" b="1" i="1" dirty="0" smtClean="0"/>
              <a:t> real</a:t>
            </a:r>
          </a:p>
          <a:p>
            <a:r>
              <a:rPr lang="en-US" dirty="0" err="1" smtClean="0"/>
              <a:t>Protocolo</a:t>
            </a:r>
            <a:r>
              <a:rPr lang="en-US" dirty="0" smtClean="0"/>
              <a:t> </a:t>
            </a:r>
            <a:r>
              <a:rPr lang="en-US" dirty="0" err="1" smtClean="0"/>
              <a:t>propio</a:t>
            </a:r>
            <a:r>
              <a:rPr lang="en-US" dirty="0" smtClean="0"/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ws</a:t>
            </a:r>
            <a:r>
              <a:rPr lang="en-US" dirty="0" smtClean="0"/>
              <a:t> y </a:t>
            </a:r>
            <a:r>
              <a:rPr lang="en-US" b="1" dirty="0" err="1" smtClean="0">
                <a:solidFill>
                  <a:srgbClr val="FF0000"/>
                </a:solidFill>
              </a:rPr>
              <a:t>wss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019800" y="1501215"/>
            <a:ext cx="5796382" cy="467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68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421" y="17253"/>
            <a:ext cx="6059338" cy="621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780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502" y="246743"/>
            <a:ext cx="9576412" cy="584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Implementaciones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lado</a:t>
            </a:r>
            <a:r>
              <a:rPr lang="en-US" dirty="0" smtClean="0"/>
              <a:t> del </a:t>
            </a:r>
            <a:r>
              <a:rPr lang="en-US" dirty="0" err="1" smtClean="0"/>
              <a:t>Servidor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Node.js</a:t>
            </a:r>
            <a:endParaRPr lang="en-US" dirty="0"/>
          </a:p>
          <a:p>
            <a:pPr lvl="1"/>
            <a:r>
              <a:rPr lang="en-US" u="sng" dirty="0">
                <a:hlinkClick r:id="rId2"/>
              </a:rPr>
              <a:t>Socket.IO</a:t>
            </a:r>
            <a:endParaRPr lang="en-US" dirty="0"/>
          </a:p>
          <a:p>
            <a:pPr lvl="1"/>
            <a:r>
              <a:rPr lang="en-US" u="sng" dirty="0">
                <a:hlinkClick r:id="rId3"/>
              </a:rPr>
              <a:t>WebSocket-Node</a:t>
            </a:r>
            <a:endParaRPr lang="en-US" dirty="0"/>
          </a:p>
          <a:p>
            <a:pPr lvl="1"/>
            <a:r>
              <a:rPr lang="en-US" u="sng" dirty="0">
                <a:hlinkClick r:id="rId4"/>
              </a:rPr>
              <a:t>ws</a:t>
            </a:r>
            <a:endParaRPr lang="en-US" dirty="0"/>
          </a:p>
          <a:p>
            <a:r>
              <a:rPr lang="en-US" dirty="0"/>
              <a:t>Java</a:t>
            </a:r>
          </a:p>
          <a:p>
            <a:pPr lvl="1"/>
            <a:r>
              <a:rPr lang="en-US" u="sng" dirty="0">
                <a:hlinkClick r:id="rId5"/>
              </a:rPr>
              <a:t>Jetty</a:t>
            </a:r>
            <a:endParaRPr lang="en-US" dirty="0"/>
          </a:p>
          <a:p>
            <a:r>
              <a:rPr lang="en-US" dirty="0"/>
              <a:t>Ruby</a:t>
            </a:r>
          </a:p>
          <a:p>
            <a:pPr lvl="1"/>
            <a:r>
              <a:rPr lang="en-US" u="sng" dirty="0">
                <a:hlinkClick r:id="rId6"/>
              </a:rPr>
              <a:t>EventMachine</a:t>
            </a:r>
            <a:endParaRPr lang="en-US" dirty="0"/>
          </a:p>
          <a:p>
            <a:r>
              <a:rPr lang="en-US" dirty="0"/>
              <a:t>Python</a:t>
            </a:r>
          </a:p>
          <a:p>
            <a:pPr lvl="1"/>
            <a:r>
              <a:rPr lang="en-US" u="sng" dirty="0">
                <a:hlinkClick r:id="rId7"/>
              </a:rPr>
              <a:t>pywebsocket</a:t>
            </a:r>
            <a:endParaRPr lang="en-US" dirty="0"/>
          </a:p>
          <a:p>
            <a:pPr lvl="1"/>
            <a:r>
              <a:rPr lang="en-US" u="sng" dirty="0" smtClean="0">
                <a:hlinkClick r:id="rId8"/>
              </a:rPr>
              <a:t>Tornado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Erlang</a:t>
            </a:r>
            <a:endParaRPr lang="en-US" dirty="0"/>
          </a:p>
          <a:p>
            <a:pPr lvl="1"/>
            <a:r>
              <a:rPr lang="en-US" u="sng" dirty="0">
                <a:hlinkClick r:id="rId9"/>
              </a:rPr>
              <a:t>Shirasu</a:t>
            </a:r>
            <a:endParaRPr lang="en-US" dirty="0"/>
          </a:p>
          <a:p>
            <a:r>
              <a:rPr lang="en-US" dirty="0"/>
              <a:t>C++</a:t>
            </a:r>
          </a:p>
          <a:p>
            <a:pPr lvl="1"/>
            <a:r>
              <a:rPr lang="en-US" u="sng" dirty="0">
                <a:hlinkClick r:id="rId10"/>
              </a:rPr>
              <a:t>libwebsockets</a:t>
            </a:r>
            <a:endParaRPr lang="en-US" dirty="0"/>
          </a:p>
          <a:p>
            <a:r>
              <a:rPr lang="en-US" dirty="0"/>
              <a:t>.NET</a:t>
            </a:r>
          </a:p>
          <a:p>
            <a:pPr lvl="1"/>
            <a:r>
              <a:rPr lang="en-US" u="sng" dirty="0" smtClean="0">
                <a:hlinkClick r:id="rId11"/>
              </a:rPr>
              <a:t>SuperWebSocket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37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Compatibilidad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múltiples</a:t>
            </a:r>
            <a:r>
              <a:rPr lang="en-US" dirty="0"/>
              <a:t> </a:t>
            </a:r>
            <a:r>
              <a:rPr lang="en-US" dirty="0" err="1"/>
              <a:t>navegadores</a:t>
            </a:r>
            <a:r>
              <a:rPr lang="en-US" dirty="0"/>
              <a:t> (</a:t>
            </a:r>
            <a:r>
              <a:rPr lang="en-US" dirty="0" err="1"/>
              <a:t>ej</a:t>
            </a:r>
            <a:r>
              <a:rPr lang="en-US" dirty="0"/>
              <a:t>. </a:t>
            </a:r>
            <a:r>
              <a:rPr lang="en-US" dirty="0" err="1"/>
              <a:t>polyfills</a:t>
            </a:r>
            <a:r>
              <a:rPr lang="en-US" dirty="0"/>
              <a:t>).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1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Polyfills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en-US" b="1" dirty="0" smtClean="0"/>
              <a:t>Shim</a:t>
            </a:r>
            <a:r>
              <a:rPr lang="en-US" dirty="0" smtClean="0"/>
              <a:t>) </a:t>
            </a:r>
            <a:r>
              <a:rPr lang="en-US" dirty="0" err="1" smtClean="0"/>
              <a:t>Trozo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código</a:t>
            </a:r>
            <a:r>
              <a:rPr lang="en-US" dirty="0"/>
              <a:t> o un </a:t>
            </a:r>
            <a:r>
              <a:rPr lang="en-US" dirty="0" smtClean="0"/>
              <a:t>plugin</a:t>
            </a:r>
          </a:p>
          <a:p>
            <a:r>
              <a:rPr lang="en-US" dirty="0" smtClean="0"/>
              <a:t>De </a:t>
            </a:r>
            <a:r>
              <a:rPr lang="en-US" dirty="0" err="1" smtClean="0"/>
              <a:t>nuevas</a:t>
            </a:r>
            <a:r>
              <a:rPr lang="en-US" dirty="0" smtClean="0"/>
              <a:t> </a:t>
            </a:r>
            <a:r>
              <a:rPr lang="en-US" dirty="0" err="1"/>
              <a:t>funcionalidades</a:t>
            </a:r>
            <a:r>
              <a:rPr lang="en-US" dirty="0"/>
              <a:t> de HTML5 </a:t>
            </a:r>
            <a:endParaRPr lang="en-US" dirty="0" smtClean="0"/>
          </a:p>
          <a:p>
            <a:r>
              <a:rPr lang="en-US" dirty="0" err="1"/>
              <a:t>N</a:t>
            </a:r>
            <a:r>
              <a:rPr lang="en-US" dirty="0" err="1" smtClean="0"/>
              <a:t>avegadores</a:t>
            </a:r>
            <a:r>
              <a:rPr lang="en-US" dirty="0" smtClean="0"/>
              <a:t> </a:t>
            </a:r>
            <a:r>
              <a:rPr lang="en-US" dirty="0"/>
              <a:t>que </a:t>
            </a:r>
            <a:r>
              <a:rPr lang="en-US" dirty="0" err="1"/>
              <a:t>nativamente</a:t>
            </a:r>
            <a:r>
              <a:rPr lang="en-US" dirty="0"/>
              <a:t> no lo </a:t>
            </a:r>
            <a:r>
              <a:rPr lang="en-US" dirty="0" err="1" smtClean="0"/>
              <a:t>soportan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Una </a:t>
            </a:r>
            <a:r>
              <a:rPr lang="en-US" dirty="0" err="1" smtClean="0"/>
              <a:t>lista</a:t>
            </a:r>
            <a:r>
              <a:rPr lang="en-US" dirty="0" smtClean="0"/>
              <a:t> con </a:t>
            </a:r>
            <a:r>
              <a:rPr lang="en-US" dirty="0" err="1" smtClean="0"/>
              <a:t>algunos</a:t>
            </a:r>
            <a:r>
              <a:rPr lang="en-US" dirty="0" smtClean="0"/>
              <a:t> </a:t>
            </a:r>
            <a:r>
              <a:rPr lang="en-US" dirty="0" err="1" smtClean="0">
                <a:hlinkClick r:id="rId2"/>
              </a:rPr>
              <a:t>polyfills</a:t>
            </a:r>
            <a:endParaRPr lang="en-US" dirty="0" smtClean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46999"/>
            <a:ext cx="5181600" cy="390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3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Arquitectura</a:t>
            </a:r>
            <a:r>
              <a:rPr lang="en-US" dirty="0"/>
              <a:t> web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cliente</a:t>
            </a:r>
            <a:r>
              <a:rPr lang="en-US" dirty="0"/>
              <a:t> (</a:t>
            </a:r>
            <a:r>
              <a:rPr lang="en-US" dirty="0" err="1"/>
              <a:t>ej</a:t>
            </a:r>
            <a:r>
              <a:rPr lang="en-US" dirty="0"/>
              <a:t>. Angular, </a:t>
            </a:r>
            <a:r>
              <a:rPr lang="en-US" dirty="0" err="1"/>
              <a:t>ReactJS</a:t>
            </a:r>
            <a:r>
              <a:rPr lang="en-US" dirty="0"/>
              <a:t>).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74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196522"/>
            <a:ext cx="6553200" cy="36151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43" y="1196522"/>
            <a:ext cx="3810000" cy="38100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701143" y="2627086"/>
            <a:ext cx="1030514" cy="47443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5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Librería</a:t>
            </a:r>
            <a:r>
              <a:rPr lang="en-US" dirty="0" smtClean="0"/>
              <a:t> vs </a:t>
            </a:r>
            <a:r>
              <a:rPr lang="en-US" i="1" dirty="0" smtClean="0"/>
              <a:t>Framework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Librería</a:t>
            </a:r>
            <a:r>
              <a:rPr lang="en-US" dirty="0" smtClean="0"/>
              <a:t> (</a:t>
            </a:r>
            <a:r>
              <a:rPr lang="en-US" dirty="0" err="1" smtClean="0"/>
              <a:t>biblioteca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Funciones</a:t>
            </a:r>
            <a:r>
              <a:rPr lang="en-US" dirty="0" smtClean="0"/>
              <a:t> de </a:t>
            </a:r>
            <a:r>
              <a:rPr lang="en-US" dirty="0" err="1" smtClean="0"/>
              <a:t>ayuda</a:t>
            </a:r>
            <a:endParaRPr lang="en-US" dirty="0" smtClean="0"/>
          </a:p>
          <a:p>
            <a:r>
              <a:rPr lang="en-US" dirty="0" smtClean="0"/>
              <a:t>Que </a:t>
            </a:r>
            <a:r>
              <a:rPr lang="en-US" dirty="0" err="1" smtClean="0"/>
              <a:t>interactúan</a:t>
            </a:r>
            <a:r>
              <a:rPr lang="en-US" dirty="0" smtClean="0"/>
              <a:t> entre </a:t>
            </a:r>
            <a:r>
              <a:rPr lang="en-US" dirty="0" err="1" smtClean="0"/>
              <a:t>ellas</a:t>
            </a:r>
            <a:endParaRPr lang="en-US" dirty="0"/>
          </a:p>
          <a:p>
            <a:r>
              <a:rPr lang="en-US" dirty="0" smtClean="0"/>
              <a:t>P.E.:</a:t>
            </a:r>
          </a:p>
          <a:p>
            <a:pPr lvl="1"/>
            <a:r>
              <a:rPr lang="en-US" dirty="0" smtClean="0"/>
              <a:t>JQuery</a:t>
            </a:r>
          </a:p>
          <a:p>
            <a:pPr lvl="1"/>
            <a:r>
              <a:rPr lang="en-US" dirty="0" smtClean="0"/>
              <a:t>JQuery UI</a:t>
            </a:r>
          </a:p>
          <a:p>
            <a:pPr lvl="1"/>
            <a:r>
              <a:rPr lang="en-US" dirty="0" smtClean="0"/>
              <a:t>Dojo Toolkit</a:t>
            </a:r>
          </a:p>
          <a:p>
            <a:pPr lvl="1"/>
            <a:r>
              <a:rPr lang="en-US" dirty="0" smtClean="0"/>
              <a:t>React (Facebook)</a:t>
            </a:r>
          </a:p>
          <a:p>
            <a:pPr lvl="1"/>
            <a:r>
              <a:rPr lang="en-US" dirty="0" err="1" smtClean="0"/>
              <a:t>Moment.js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Framework (</a:t>
            </a:r>
            <a:r>
              <a:rPr lang="en-US" dirty="0" err="1"/>
              <a:t>Infraestructura</a:t>
            </a:r>
            <a:r>
              <a:rPr lang="en-US" dirty="0"/>
              <a:t> o </a:t>
            </a:r>
            <a:r>
              <a:rPr lang="en-US" dirty="0" err="1" smtClean="0"/>
              <a:t>armazón</a:t>
            </a:r>
            <a:r>
              <a:rPr lang="en-US" i="1" dirty="0" smtClean="0"/>
              <a:t>)</a:t>
            </a:r>
            <a:endParaRPr lang="en-US" i="1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Arquitectura</a:t>
            </a:r>
            <a:r>
              <a:rPr lang="en-US" dirty="0" smtClean="0"/>
              <a:t> del software</a:t>
            </a:r>
          </a:p>
          <a:p>
            <a:pPr lvl="1"/>
            <a:r>
              <a:rPr lang="en-US" dirty="0" err="1" smtClean="0"/>
              <a:t>Determina</a:t>
            </a:r>
            <a:r>
              <a:rPr lang="en-US" dirty="0" smtClean="0"/>
              <a:t> el </a:t>
            </a:r>
            <a:r>
              <a:rPr lang="en-US" dirty="0" err="1" smtClean="0"/>
              <a:t>desarrollo</a:t>
            </a:r>
            <a:endParaRPr lang="en-US" dirty="0" smtClean="0"/>
          </a:p>
          <a:p>
            <a:r>
              <a:rPr lang="en-US" dirty="0" err="1" smtClean="0"/>
              <a:t>Usan</a:t>
            </a:r>
            <a:r>
              <a:rPr lang="en-US" dirty="0" smtClean="0"/>
              <a:t> </a:t>
            </a:r>
            <a:r>
              <a:rPr lang="en-US" dirty="0" err="1" smtClean="0"/>
              <a:t>librerías</a:t>
            </a:r>
            <a:endParaRPr lang="en-US" dirty="0" smtClean="0"/>
          </a:p>
          <a:p>
            <a:r>
              <a:rPr lang="en-US" dirty="0" err="1" smtClean="0"/>
              <a:t>Aplicaciones</a:t>
            </a:r>
            <a:r>
              <a:rPr lang="en-US" dirty="0" smtClean="0"/>
              <a:t> </a:t>
            </a:r>
            <a:r>
              <a:rPr lang="en-US" dirty="0" err="1" smtClean="0"/>
              <a:t>nuevas</a:t>
            </a:r>
            <a:r>
              <a:rPr lang="en-US" dirty="0" smtClean="0"/>
              <a:t> e </a:t>
            </a:r>
            <a:r>
              <a:rPr lang="en-US" dirty="0" err="1" smtClean="0"/>
              <a:t>independientes</a:t>
            </a:r>
            <a:endParaRPr lang="en-US" dirty="0" smtClean="0"/>
          </a:p>
          <a:p>
            <a:r>
              <a:rPr lang="en-US" dirty="0" smtClean="0"/>
              <a:t>P.E.:</a:t>
            </a:r>
          </a:p>
          <a:p>
            <a:pPr lvl="1"/>
            <a:r>
              <a:rPr lang="en-US" dirty="0" smtClean="0"/>
              <a:t>Angular JS (Google)</a:t>
            </a:r>
          </a:p>
          <a:p>
            <a:pPr lvl="1"/>
            <a:r>
              <a:rPr lang="en-US" dirty="0" err="1" smtClean="0"/>
              <a:t>Ember.js</a:t>
            </a:r>
            <a:endParaRPr lang="en-US" dirty="0" smtClean="0"/>
          </a:p>
          <a:p>
            <a:pPr lvl="1"/>
            <a:r>
              <a:rPr lang="en-US" dirty="0" err="1" smtClean="0"/>
              <a:t>Meteor.js</a:t>
            </a:r>
            <a:endParaRPr lang="en-US" dirty="0" smtClean="0"/>
          </a:p>
          <a:p>
            <a:pPr lvl="1"/>
            <a:r>
              <a:rPr lang="en-US" dirty="0" err="1" smtClean="0"/>
              <a:t>Foundation.js</a:t>
            </a:r>
            <a:endParaRPr lang="en-US" dirty="0" smtClean="0"/>
          </a:p>
          <a:p>
            <a:pPr lvl="1"/>
            <a:r>
              <a:rPr lang="en-US" dirty="0" err="1" smtClean="0"/>
              <a:t>BackBone.js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4216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57" y="511629"/>
            <a:ext cx="9568543" cy="44504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80343" y="5094514"/>
            <a:ext cx="2056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hlinkClick r:id="rId3"/>
              </a:rPr>
              <a:t>AngularJS</a:t>
            </a:r>
            <a:endParaRPr lang="en-US" sz="3600" b="1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06856" y="5094513"/>
            <a:ext cx="1226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hlinkClick r:id="rId4"/>
              </a:rPr>
              <a:t>React</a:t>
            </a:r>
            <a:endParaRPr lang="en-U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7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Angular vs React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Ventajas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React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rápido</a:t>
            </a:r>
            <a:r>
              <a:rPr lang="en-US" dirty="0" smtClean="0"/>
              <a:t> que Angular, </a:t>
            </a:r>
            <a:r>
              <a:rPr lang="en-US" dirty="0" err="1" smtClean="0"/>
              <a:t>dependiendo</a:t>
            </a:r>
            <a:r>
              <a:rPr lang="en-US" dirty="0" smtClean="0"/>
              <a:t> de las </a:t>
            </a:r>
            <a:r>
              <a:rPr lang="en-US" dirty="0" err="1" smtClean="0"/>
              <a:t>condiciones</a:t>
            </a:r>
            <a:endParaRPr lang="en-US" dirty="0" smtClean="0"/>
          </a:p>
          <a:p>
            <a:r>
              <a:rPr lang="en-US" dirty="0" smtClean="0"/>
              <a:t>React </a:t>
            </a:r>
            <a:r>
              <a:rPr lang="en-US" dirty="0" err="1" smtClean="0"/>
              <a:t>soporta</a:t>
            </a:r>
            <a:r>
              <a:rPr lang="en-US" dirty="0" smtClean="0"/>
              <a:t> </a:t>
            </a:r>
            <a:r>
              <a:rPr lang="en-US" dirty="0" err="1" smtClean="0"/>
              <a:t>versiones</a:t>
            </a:r>
            <a:r>
              <a:rPr lang="en-US" dirty="0" smtClean="0"/>
              <a:t> </a:t>
            </a:r>
            <a:r>
              <a:rPr lang="en-US" dirty="0" err="1" smtClean="0"/>
              <a:t>anteriores</a:t>
            </a:r>
            <a:endParaRPr lang="en-US" dirty="0" smtClean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Desventajas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Angular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popular que React</a:t>
            </a:r>
          </a:p>
          <a:p>
            <a:r>
              <a:rPr lang="en-US" dirty="0" smtClean="0"/>
              <a:t>React se </a:t>
            </a:r>
            <a:r>
              <a:rPr lang="en-US" dirty="0" err="1" smtClean="0"/>
              <a:t>convierte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</a:t>
            </a:r>
            <a:r>
              <a:rPr lang="en-US" dirty="0" err="1" smtClean="0"/>
              <a:t>híbrido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216571" y="4347369"/>
            <a:ext cx="136434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 smtClean="0"/>
              <a:t>😉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76547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  <p:bldP spid="8" grpId="0" build="p"/>
      <p:bldP spid="9" grpId="0" build="p"/>
      <p:bldP spid="1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Tarea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Ingresar</a:t>
            </a:r>
            <a:r>
              <a:rPr lang="en-US" dirty="0"/>
              <a:t> al </a:t>
            </a:r>
            <a:r>
              <a:rPr lang="en-US" dirty="0" err="1"/>
              <a:t>Sidweb</a:t>
            </a:r>
            <a:r>
              <a:rPr lang="en-US" dirty="0"/>
              <a:t> y </a:t>
            </a:r>
            <a:r>
              <a:rPr lang="en-US" dirty="0" err="1"/>
              <a:t>revisar</a:t>
            </a:r>
            <a:r>
              <a:rPr lang="en-US" dirty="0"/>
              <a:t> la </a:t>
            </a:r>
            <a:r>
              <a:rPr lang="en-US" dirty="0" err="1"/>
              <a:t>sección</a:t>
            </a:r>
            <a:r>
              <a:rPr lang="en-US" dirty="0"/>
              <a:t> de </a:t>
            </a:r>
            <a:r>
              <a:rPr lang="en-US" dirty="0" err="1" smtClean="0"/>
              <a:t>Planificación</a:t>
            </a:r>
            <a:endParaRPr lang="en-US" dirty="0"/>
          </a:p>
        </p:txBody>
      </p:sp>
      <p:grpSp>
        <p:nvGrpSpPr>
          <p:cNvPr id="4" name="Grupo 5"/>
          <p:cNvGrpSpPr/>
          <p:nvPr/>
        </p:nvGrpSpPr>
        <p:grpSpPr>
          <a:xfrm>
            <a:off x="1134569" y="5236461"/>
            <a:ext cx="9922861" cy="778840"/>
            <a:chOff x="813488" y="5307713"/>
            <a:chExt cx="9922861" cy="778840"/>
          </a:xfrm>
        </p:grpSpPr>
        <p:sp>
          <p:nvSpPr>
            <p:cNvPr id="5" name="Content Placeholder 2"/>
            <p:cNvSpPr txBox="1">
              <a:spLocks/>
            </p:cNvSpPr>
            <p:nvPr/>
          </p:nvSpPr>
          <p:spPr>
            <a:xfrm>
              <a:off x="1668549" y="5311982"/>
              <a:ext cx="9067800" cy="77457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B0F0"/>
                </a:buClr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000" b="1" dirty="0"/>
                <a:t>TIP:</a:t>
              </a:r>
            </a:p>
            <a:p>
              <a:pPr marL="0" indent="0">
                <a:buFont typeface="Arial"/>
                <a:buNone/>
              </a:pPr>
              <a:r>
                <a:rPr lang="en-US" sz="2000" dirty="0" err="1"/>
                <a:t>Revisa</a:t>
              </a:r>
              <a:r>
                <a:rPr lang="en-US" sz="2000" dirty="0"/>
                <a:t> </a:t>
              </a:r>
              <a:r>
                <a:rPr lang="en-US" sz="2000" dirty="0" err="1"/>
                <a:t>periodicamante</a:t>
              </a:r>
              <a:r>
                <a:rPr lang="en-US" sz="2000" dirty="0"/>
                <a:t> el </a:t>
              </a:r>
              <a:r>
                <a:rPr lang="en-US" sz="2000" dirty="0" err="1"/>
                <a:t>Sidweb</a:t>
              </a:r>
              <a:r>
                <a:rPr lang="en-US" sz="2000" dirty="0"/>
                <a:t>, la </a:t>
              </a:r>
              <a:r>
                <a:rPr lang="en-US" sz="2000" dirty="0" err="1"/>
                <a:t>sección</a:t>
              </a:r>
              <a:r>
                <a:rPr lang="en-US" sz="2000" dirty="0"/>
                <a:t> de Plan de </a:t>
              </a:r>
              <a:r>
                <a:rPr lang="en-US" sz="2000" dirty="0" err="1"/>
                <a:t>Clase</a:t>
              </a:r>
              <a:r>
                <a:rPr lang="en-US" sz="2000" dirty="0"/>
                <a:t> y </a:t>
              </a:r>
              <a:r>
                <a:rPr lang="en-US" sz="2000" dirty="0" err="1"/>
                <a:t>Trabajos</a:t>
              </a:r>
              <a:endParaRPr lang="en-US" sz="2000" dirty="0"/>
            </a:p>
          </p:txBody>
        </p:sp>
        <p:pic>
          <p:nvPicPr>
            <p:cNvPr id="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488" y="5307713"/>
              <a:ext cx="773811" cy="773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654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520" y="599611"/>
            <a:ext cx="8397935" cy="530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030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Referencias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i="1" dirty="0" err="1"/>
              <a:t>Websockets</a:t>
            </a:r>
            <a:r>
              <a:rPr lang="en-US" i="1" dirty="0"/>
              <a:t>: 5 Advantages of Using </a:t>
            </a:r>
            <a:r>
              <a:rPr lang="en-US" i="1" dirty="0" err="1"/>
              <a:t>Websockets</a:t>
            </a:r>
            <a:r>
              <a:rPr lang="en-US" dirty="0"/>
              <a:t>. (2017). </a:t>
            </a:r>
            <a:r>
              <a:rPr lang="en-US" i="1" dirty="0" err="1"/>
              <a:t>Engineyard.com</a:t>
            </a:r>
            <a:r>
              <a:rPr lang="en-US" dirty="0"/>
              <a:t>. Retrieved 21 June 2017, from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www.engineyard.com/articles/websocket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i="1" dirty="0"/>
              <a:t>What are </a:t>
            </a:r>
            <a:r>
              <a:rPr lang="en-US" i="1" dirty="0" err="1"/>
              <a:t>WebSockets</a:t>
            </a:r>
            <a:r>
              <a:rPr lang="en-US" i="1" dirty="0"/>
              <a:t>? | Pusher</a:t>
            </a:r>
            <a:r>
              <a:rPr lang="en-US" dirty="0"/>
              <a:t>. (2017). </a:t>
            </a:r>
            <a:r>
              <a:rPr lang="en-US" i="1" dirty="0" err="1"/>
              <a:t>Pusher.com</a:t>
            </a:r>
            <a:r>
              <a:rPr lang="en-US" dirty="0"/>
              <a:t>. Retrieved 21 June 2017, from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pusher.com/websockets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i="1" dirty="0" err="1"/>
              <a:t>Introducción</a:t>
            </a:r>
            <a:r>
              <a:rPr lang="en-US" i="1" dirty="0"/>
              <a:t> a </a:t>
            </a:r>
            <a:r>
              <a:rPr lang="en-US" i="1" dirty="0" err="1"/>
              <a:t>los</a:t>
            </a:r>
            <a:r>
              <a:rPr lang="en-US" i="1" dirty="0"/>
              <a:t> </a:t>
            </a:r>
            <a:r>
              <a:rPr lang="en-US" i="1" dirty="0" err="1"/>
              <a:t>WebSockets</a:t>
            </a:r>
            <a:r>
              <a:rPr lang="en-US" i="1" dirty="0"/>
              <a:t>: </a:t>
            </a:r>
            <a:r>
              <a:rPr lang="en-US" i="1" dirty="0" err="1"/>
              <a:t>incorporación</a:t>
            </a:r>
            <a:r>
              <a:rPr lang="en-US" i="1" dirty="0"/>
              <a:t> de sockets a la Web - HTML5 Rocks</a:t>
            </a:r>
            <a:r>
              <a:rPr lang="en-US" dirty="0"/>
              <a:t>. (2010). </a:t>
            </a:r>
            <a:r>
              <a:rPr lang="en-US" i="1" dirty="0"/>
              <a:t>HTML5 Rocks - Un </a:t>
            </a:r>
            <a:r>
              <a:rPr lang="en-US" i="1" dirty="0" err="1"/>
              <a:t>recurso</a:t>
            </a:r>
            <a:r>
              <a:rPr lang="en-US" i="1" dirty="0"/>
              <a:t> para </a:t>
            </a:r>
            <a:r>
              <a:rPr lang="en-US" i="1" dirty="0" err="1"/>
              <a:t>desarrolladores</a:t>
            </a:r>
            <a:r>
              <a:rPr lang="en-US" i="1" dirty="0"/>
              <a:t> de HTML5 para </a:t>
            </a:r>
            <a:r>
              <a:rPr lang="en-US" i="1" dirty="0" err="1"/>
              <a:t>una</a:t>
            </a:r>
            <a:r>
              <a:rPr lang="en-US" i="1" dirty="0"/>
              <a:t> Web </a:t>
            </a:r>
            <a:r>
              <a:rPr lang="en-US" i="1" dirty="0" err="1"/>
              <a:t>abierta</a:t>
            </a:r>
            <a:r>
              <a:rPr lang="en-US" dirty="0"/>
              <a:t>. Retrieved 21 June 2017, from </a:t>
            </a:r>
            <a:r>
              <a:rPr lang="en-US" dirty="0">
                <a:hlinkClick r:id="rId4"/>
              </a:rPr>
              <a:t>https://www.html5rocks.com/es/tutorials/websockets/basics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i="1" dirty="0" err="1"/>
              <a:t>WebSockets</a:t>
            </a:r>
            <a:r>
              <a:rPr lang="en-US" dirty="0"/>
              <a:t>. (2016). </a:t>
            </a:r>
            <a:r>
              <a:rPr lang="en-US" i="1" dirty="0"/>
              <a:t>Mozilla Developer Network</a:t>
            </a:r>
            <a:r>
              <a:rPr lang="en-US" dirty="0"/>
              <a:t>. Retrieved 21 June 2017, from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developer.mozilla.org/es/docs/WebSockets-840092-dup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i="1" dirty="0" err="1"/>
              <a:t>Introducción</a:t>
            </a:r>
            <a:r>
              <a:rPr lang="en-US" i="1" dirty="0"/>
              <a:t> a </a:t>
            </a:r>
            <a:r>
              <a:rPr lang="en-US" i="1" dirty="0" err="1"/>
              <a:t>los</a:t>
            </a:r>
            <a:r>
              <a:rPr lang="en-US" i="1" dirty="0"/>
              <a:t> </a:t>
            </a:r>
            <a:r>
              <a:rPr lang="en-US" i="1" dirty="0" err="1"/>
              <a:t>WebSockets</a:t>
            </a:r>
            <a:r>
              <a:rPr lang="en-US" i="1" dirty="0"/>
              <a:t>: </a:t>
            </a:r>
            <a:r>
              <a:rPr lang="en-US" i="1" dirty="0" err="1"/>
              <a:t>incorporación</a:t>
            </a:r>
            <a:r>
              <a:rPr lang="en-US" i="1" dirty="0"/>
              <a:t> de sockets a la Web - HTML5 Rocks</a:t>
            </a:r>
            <a:r>
              <a:rPr lang="en-US" dirty="0"/>
              <a:t>. (2010). </a:t>
            </a:r>
            <a:r>
              <a:rPr lang="en-US" i="1" dirty="0"/>
              <a:t>HTML5 Rocks - Un </a:t>
            </a:r>
            <a:r>
              <a:rPr lang="en-US" i="1" dirty="0" err="1"/>
              <a:t>recurso</a:t>
            </a:r>
            <a:r>
              <a:rPr lang="en-US" i="1" dirty="0"/>
              <a:t> para </a:t>
            </a:r>
            <a:r>
              <a:rPr lang="en-US" i="1" dirty="0" err="1"/>
              <a:t>desarrolladores</a:t>
            </a:r>
            <a:r>
              <a:rPr lang="en-US" i="1" dirty="0"/>
              <a:t> de HTML5 para </a:t>
            </a:r>
            <a:r>
              <a:rPr lang="en-US" i="1" dirty="0" err="1"/>
              <a:t>una</a:t>
            </a:r>
            <a:r>
              <a:rPr lang="en-US" i="1" dirty="0"/>
              <a:t> Web </a:t>
            </a:r>
            <a:r>
              <a:rPr lang="en-US" i="1" dirty="0" err="1"/>
              <a:t>abierta</a:t>
            </a:r>
            <a:r>
              <a:rPr lang="en-US" dirty="0"/>
              <a:t>. Retrieved 21 June 2017, from </a:t>
            </a:r>
            <a:r>
              <a:rPr lang="en-US" dirty="0">
                <a:hlinkClick r:id="rId4"/>
              </a:rPr>
              <a:t>https://www.html5rocks.com/es/tutorials/websockets/basics</a:t>
            </a:r>
            <a:r>
              <a:rPr lang="en-US" dirty="0" smtClean="0">
                <a:hlinkClick r:id="rId4"/>
              </a:rPr>
              <a:t>/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61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EcmaScript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Tecnología</a:t>
            </a:r>
            <a:r>
              <a:rPr lang="en-US" dirty="0" smtClean="0"/>
              <a:t>/</a:t>
            </a:r>
            <a:r>
              <a:rPr lang="en-US" dirty="0" err="1" smtClean="0"/>
              <a:t>lenguaje</a:t>
            </a:r>
            <a:endParaRPr lang="en-US" dirty="0" smtClean="0"/>
          </a:p>
          <a:p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b="1" dirty="0" err="1" smtClean="0"/>
              <a:t>todo</a:t>
            </a:r>
            <a:r>
              <a:rPr lang="en-US" dirty="0" smtClean="0"/>
              <a:t> el </a:t>
            </a:r>
            <a:r>
              <a:rPr lang="en-US" dirty="0" err="1" smtClean="0"/>
              <a:t>desarrollo</a:t>
            </a:r>
            <a:r>
              <a:rPr lang="en-US" dirty="0" smtClean="0"/>
              <a:t> web</a:t>
            </a:r>
          </a:p>
          <a:p>
            <a:pPr lvl="1"/>
            <a:r>
              <a:rPr lang="en-US" dirty="0" err="1" smtClean="0"/>
              <a:t>Mayormente</a:t>
            </a:r>
            <a:r>
              <a:rPr lang="en-US" dirty="0" smtClean="0"/>
              <a:t>: </a:t>
            </a:r>
            <a:r>
              <a:rPr lang="en-US" dirty="0" err="1" smtClean="0"/>
              <a:t>cliente</a:t>
            </a:r>
            <a:endParaRPr lang="en-US" dirty="0" smtClean="0"/>
          </a:p>
          <a:p>
            <a:r>
              <a:rPr lang="en-US" dirty="0" err="1" smtClean="0"/>
              <a:t>Utilidad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Respuesta</a:t>
            </a:r>
            <a:r>
              <a:rPr lang="en-US" dirty="0" smtClean="0"/>
              <a:t> </a:t>
            </a:r>
            <a:r>
              <a:rPr lang="en-US" dirty="0" err="1" smtClean="0"/>
              <a:t>rápida</a:t>
            </a:r>
            <a:endParaRPr lang="en-US" dirty="0" smtClean="0"/>
          </a:p>
          <a:p>
            <a:pPr lvl="1"/>
            <a:r>
              <a:rPr lang="en-US" dirty="0" err="1" smtClean="0"/>
              <a:t>Efectos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lado</a:t>
            </a:r>
            <a:r>
              <a:rPr lang="en-US" dirty="0" smtClean="0"/>
              <a:t> del </a:t>
            </a:r>
            <a:r>
              <a:rPr lang="en-US" dirty="0" err="1" smtClean="0"/>
              <a:t>usuario</a:t>
            </a:r>
            <a:endParaRPr lang="en-US" dirty="0" smtClean="0"/>
          </a:p>
          <a:p>
            <a:r>
              <a:rPr lang="en-US" dirty="0" err="1" smtClean="0"/>
              <a:t>Similares</a:t>
            </a:r>
            <a:r>
              <a:rPr lang="en-US" dirty="0" smtClean="0"/>
              <a:t>: Java (applets), VBScript o Dart</a:t>
            </a:r>
          </a:p>
          <a:p>
            <a:r>
              <a:rPr lang="en-US" dirty="0" err="1" smtClean="0"/>
              <a:t>Tecnologías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smtClean="0">
                <a:hlinkClick r:id="rId2"/>
              </a:rPr>
              <a:t>back-end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15912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66" y="2491078"/>
            <a:ext cx="5815819" cy="27566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785" y="2444551"/>
            <a:ext cx="5815820" cy="2803225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Historia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348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83" y="143772"/>
            <a:ext cx="5911970" cy="591197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6758796" y="924088"/>
            <a:ext cx="5181600" cy="4351338"/>
          </a:xfrm>
        </p:spPr>
        <p:txBody>
          <a:bodyPr/>
          <a:lstStyle/>
          <a:p>
            <a:r>
              <a:rPr lang="en-US" dirty="0" err="1" smtClean="0"/>
              <a:t>Similitud</a:t>
            </a:r>
            <a:endParaRPr lang="en-US" dirty="0" smtClean="0"/>
          </a:p>
          <a:p>
            <a:pPr lvl="1"/>
            <a:r>
              <a:rPr lang="en-US" dirty="0" err="1"/>
              <a:t>Sintaxis</a:t>
            </a:r>
            <a:r>
              <a:rPr lang="en-US" dirty="0"/>
              <a:t> de </a:t>
            </a:r>
            <a:r>
              <a:rPr lang="en-US" dirty="0" err="1" smtClean="0"/>
              <a:t>expresiones</a:t>
            </a:r>
            <a:endParaRPr lang="en-US" dirty="0" smtClean="0"/>
          </a:p>
          <a:p>
            <a:pPr lvl="1"/>
            <a:r>
              <a:rPr lang="en-US" dirty="0" smtClean="0"/>
              <a:t>Control de </a:t>
            </a:r>
            <a:r>
              <a:rPr lang="en-US" dirty="0" err="1" smtClean="0"/>
              <a:t>flujo</a:t>
            </a:r>
            <a:endParaRPr lang="en-US" dirty="0"/>
          </a:p>
          <a:p>
            <a:pPr lvl="1"/>
            <a:r>
              <a:rPr lang="en-US" dirty="0" err="1" smtClean="0"/>
              <a:t>Definición</a:t>
            </a:r>
            <a:r>
              <a:rPr lang="en-US" dirty="0" smtClean="0"/>
              <a:t> de </a:t>
            </a:r>
            <a:r>
              <a:rPr lang="en-US" dirty="0" err="1" smtClean="0"/>
              <a:t>nombres</a:t>
            </a:r>
            <a:endParaRPr lang="en-US" dirty="0" smtClean="0"/>
          </a:p>
          <a:p>
            <a:r>
              <a:rPr lang="en-US" dirty="0" err="1" smtClean="0"/>
              <a:t>Diferencias</a:t>
            </a:r>
            <a:endParaRPr lang="en-US" dirty="0" smtClean="0"/>
          </a:p>
          <a:p>
            <a:pPr lvl="1"/>
            <a:r>
              <a:rPr lang="en-US" dirty="0" err="1" smtClean="0"/>
              <a:t>Débilmente</a:t>
            </a:r>
            <a:r>
              <a:rPr lang="en-US" dirty="0" smtClean="0"/>
              <a:t> </a:t>
            </a:r>
            <a:r>
              <a:rPr lang="en-US" dirty="0" err="1" smtClean="0"/>
              <a:t>tipeado</a:t>
            </a:r>
            <a:endParaRPr lang="en-US" dirty="0" smtClean="0"/>
          </a:p>
          <a:p>
            <a:pPr lvl="1"/>
            <a:endParaRPr lang="en-US" dirty="0"/>
          </a:p>
          <a:p>
            <a:pPr marL="0" indent="0" algn="ctr">
              <a:buNone/>
            </a:pPr>
            <a:r>
              <a:rPr lang="en-US" dirty="0" smtClean="0">
                <a:hlinkClick r:id="rId3"/>
              </a:rPr>
              <a:t>MDN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130144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dad1" id="{64AA5760-C488-4445-B531-513545EBFB30}" vid="{E2E8812B-78B7-3647-8060-039B49026C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Template-FIEC-ESPOL</Template>
  <TotalTime>19546</TotalTime>
  <Words>1423</Words>
  <Application>Microsoft Macintosh PowerPoint</Application>
  <PresentationFormat>Widescreen</PresentationFormat>
  <Paragraphs>368</Paragraphs>
  <Slides>60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AppleColorEmoji</vt:lpstr>
      <vt:lpstr>Arial</vt:lpstr>
      <vt:lpstr>Calibri</vt:lpstr>
      <vt:lpstr>Calibri Light</vt:lpstr>
      <vt:lpstr>Tema de Office</vt:lpstr>
      <vt:lpstr> Desarrollo de Aplicaciones Web</vt:lpstr>
      <vt:lpstr>Contenido</vt:lpstr>
      <vt:lpstr>PowerPoint Presentation</vt:lpstr>
      <vt:lpstr>Lenguaje de programación en el cliente (sintaxis, controles, funciones, librerías).</vt:lpstr>
      <vt:lpstr>PowerPoint Presentation</vt:lpstr>
      <vt:lpstr>PowerPoint Presentation</vt:lpstr>
      <vt:lpstr>EcmaScript</vt:lpstr>
      <vt:lpstr>Historia</vt:lpstr>
      <vt:lpstr>PowerPoint Presentation</vt:lpstr>
      <vt:lpstr>EcmaScript</vt:lpstr>
      <vt:lpstr>Bases</vt:lpstr>
      <vt:lpstr>PowerPoint Presentation</vt:lpstr>
      <vt:lpstr>Introducción al DOM de un documento web.</vt:lpstr>
      <vt:lpstr>D.O.M</vt:lpstr>
      <vt:lpstr>PowerPoint Presentation</vt:lpstr>
      <vt:lpstr>Navegando por el DOM</vt:lpstr>
      <vt:lpstr>Atributos</vt:lpstr>
      <vt:lpstr>InnerHTML vs OuterHTML</vt:lpstr>
      <vt:lpstr>Agregar/Remover Elementos</vt:lpstr>
      <vt:lpstr>ReplaceChild vs RemoveChild</vt:lpstr>
      <vt:lpstr>Manejo de eventos en el DOM.</vt:lpstr>
      <vt:lpstr>Objeto: ventana</vt:lpstr>
      <vt:lpstr>Eventos</vt:lpstr>
      <vt:lpstr>Controlador de eventos (Event handler)</vt:lpstr>
      <vt:lpstr>Manejadores de eventos</vt:lpstr>
      <vt:lpstr>Reacción a eventos</vt:lpstr>
      <vt:lpstr>PowerPoint Presentation</vt:lpstr>
      <vt:lpstr>PowerPoint Presentation</vt:lpstr>
      <vt:lpstr>PowerPoint Presentation</vt:lpstr>
      <vt:lpstr>Introducción a AJAX.</vt:lpstr>
      <vt:lpstr>PowerPoint Presentation</vt:lpstr>
      <vt:lpstr>PowerPoint Presentation</vt:lpstr>
      <vt:lpstr>Sync vs Async</vt:lpstr>
      <vt:lpstr>AJAX</vt:lpstr>
      <vt:lpstr>Formatos de intercambio de datos (ej. texto plano, XML, JSON).</vt:lpstr>
      <vt:lpstr>Intercambio de datos</vt:lpstr>
      <vt:lpstr>Formatos de datos</vt:lpstr>
      <vt:lpstr>PowerPoint Presentation</vt:lpstr>
      <vt:lpstr>Manipulación de datos utilizando AJAX.</vt:lpstr>
      <vt:lpstr>Esquema del XMLHttpRequest</vt:lpstr>
      <vt:lpstr>PowerPoint Presentation</vt:lpstr>
      <vt:lpstr>xmlHTTPRequest</vt:lpstr>
      <vt:lpstr>JQuery</vt:lpstr>
      <vt:lpstr>Intercambio de datos en tiempo real (ej. websockets).</vt:lpstr>
      <vt:lpstr>AJAX</vt:lpstr>
      <vt:lpstr>Algunas preguntas</vt:lpstr>
      <vt:lpstr>Votaciones en línea</vt:lpstr>
      <vt:lpstr>Actualizaciones</vt:lpstr>
      <vt:lpstr>Solución: WebSockets</vt:lpstr>
      <vt:lpstr>PowerPoint Presentation</vt:lpstr>
      <vt:lpstr>Implementaciones en el lado del Servidor</vt:lpstr>
      <vt:lpstr>Compatibilidad en múltiples navegadores (ej. polyfills).</vt:lpstr>
      <vt:lpstr>Polyfills</vt:lpstr>
      <vt:lpstr>Arquitectura web en el cliente (ej. Angular, ReactJS).</vt:lpstr>
      <vt:lpstr>PowerPoint Presentation</vt:lpstr>
      <vt:lpstr>Librería vs Framework</vt:lpstr>
      <vt:lpstr>PowerPoint Presentation</vt:lpstr>
      <vt:lpstr>Angular vs React</vt:lpstr>
      <vt:lpstr>Tarea</vt:lpstr>
      <vt:lpstr>Referencias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Roberto Avendano Sudario</dc:creator>
  <cp:lastModifiedBy>Allan Roberto Avendano Sudario</cp:lastModifiedBy>
  <cp:revision>876</cp:revision>
  <dcterms:created xsi:type="dcterms:W3CDTF">2017-05-02T21:53:04Z</dcterms:created>
  <dcterms:modified xsi:type="dcterms:W3CDTF">2018-06-13T14:12:04Z</dcterms:modified>
</cp:coreProperties>
</file>